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9" r:id="rId3"/>
    <p:sldId id="280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2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AED370-6D22-40A9-9450-5473BABDCF71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8AD0BE-B546-4696-AC6D-C82EFDDF0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33DD-F683-405A-A1C9-C39CDB1B2518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EC43-BB84-4320-A229-28F5F5073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3638-AD0C-4175-A683-2E1C34ECF5CB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A330A-C945-460C-8481-8D6D7BDAB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A3AB-39AB-4F7F-9836-F30A2ECBE50E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4AF00-5DF0-4153-8E1C-0BDF0BEEB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445B-9F0D-445D-BEFC-3CF6F21891E3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C2BCE-6131-45E5-9821-4C33CD47B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2D3D7-D20F-4E90-B632-6A178E831E7C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A3B40-0BEF-4A48-BFDB-F3BC42724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55B1-89C7-4952-8D8E-79D7C50A3B84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58AE-11DC-4439-9EB5-9B124D61E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8DB77-1CB4-4BF5-A42F-91FCF22E9BC5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4E4E-606D-4EAC-8210-742BCD59A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E9E50-E14B-47BB-81E4-070C05FDBB27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DE3D7-3FC6-445E-8D20-594F1DA16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97DC-1205-4BA6-BDA8-49533E626C2A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1478-AAF5-47A9-B823-B0F1304B8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A2C47-FE3A-4A39-AA95-38D6B5AB8163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9C313-5E25-440E-9156-63973D064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12B6-1086-413D-85AC-090CE6A4838B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AD706-6233-4037-969D-837F0890D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76AAF9-4FB6-49BE-BE0E-EF8DD7C77EF8}" type="datetimeFigureOut">
              <a:rPr lang="ru-RU"/>
              <a:pPr>
                <a:defRPr/>
              </a:pPr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FE8869-B6B8-44A1-A939-914548474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9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u.lenobl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49767" y="2328076"/>
            <a:ext cx="8644466" cy="1876607"/>
          </a:xfrm>
          <a:prstGeom prst="rect">
            <a:avLst/>
          </a:prstGeom>
        </p:spPr>
        <p:txBody>
          <a:bodyPr anchor="b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 получении муниципальных услуг через портал государственных и муниципальных услуг Ленинградской области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https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://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gu.lenobl.ru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3851275" y="5457825"/>
            <a:ext cx="5149850" cy="4857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Глевицкая </a:t>
            </a:r>
            <a:r>
              <a:rPr lang="ru-RU" sz="2400" b="1" dirty="0" err="1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Е.И</a:t>
            </a:r>
            <a:r>
              <a:rPr lang="ru-RU" sz="2400" b="1" dirty="0" smtClean="0">
                <a:ln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. – начальник сектора информационного обеспечения</a:t>
            </a:r>
            <a:endParaRPr lang="ru-RU" sz="2400" b="1" dirty="0">
              <a:ln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397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1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 bwMode="auto">
          <a:xfrm>
            <a:off x="838200" y="1504950"/>
            <a:ext cx="7953375" cy="27146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 typeface="Arial" charset="0"/>
              <a:buNone/>
            </a:pPr>
            <a:r>
              <a:rPr lang="ru-RU" sz="4000" smtClean="0"/>
              <a:t>Войти на портал государственных и муниципальных услуг Ленинградской области </a:t>
            </a:r>
            <a:r>
              <a:rPr lang="ru-RU" sz="4000" b="1" u="sng" smtClean="0">
                <a:hlinkClick r:id="rId2"/>
              </a:rPr>
              <a:t>https://gu.lenobl.ru</a:t>
            </a:r>
            <a:endParaRPr lang="ru-RU" sz="4000" smtClean="0"/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397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2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Объект 3"/>
          <p:cNvSpPr>
            <a:spLocks noGrp="1"/>
          </p:cNvSpPr>
          <p:nvPr>
            <p:ph idx="1"/>
          </p:nvPr>
        </p:nvSpPr>
        <p:spPr bwMode="auto">
          <a:xfrm>
            <a:off x="704850" y="930275"/>
            <a:ext cx="7886700" cy="5651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Осуществить вход в систему с использованием учетной записи в ЕСИА:</a:t>
            </a:r>
          </a:p>
        </p:txBody>
      </p:sp>
      <p:pic>
        <p:nvPicPr>
          <p:cNvPr id="16387" name="Picture 2" descr="2016-11-30 15-04-55 Скриншот экра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1771650"/>
            <a:ext cx="8815387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388" name="AutoShape 3"/>
          <p:cNvCxnSpPr>
            <a:cxnSpLocks noChangeShapeType="1"/>
          </p:cNvCxnSpPr>
          <p:nvPr/>
        </p:nvCxnSpPr>
        <p:spPr bwMode="auto">
          <a:xfrm flipH="1" flipV="1">
            <a:off x="2708275" y="4086225"/>
            <a:ext cx="539750" cy="1376363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397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3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0" name="Объект 3"/>
          <p:cNvSpPr>
            <a:spLocks noGrp="1"/>
          </p:cNvSpPr>
          <p:nvPr>
            <p:ph idx="1"/>
          </p:nvPr>
        </p:nvSpPr>
        <p:spPr bwMode="auto">
          <a:xfrm>
            <a:off x="704850" y="930275"/>
            <a:ext cx="7886700" cy="5651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Выбрать в меню пункт Ведомства:</a:t>
            </a:r>
          </a:p>
        </p:txBody>
      </p:sp>
      <p:pic>
        <p:nvPicPr>
          <p:cNvPr id="17411" name="Picture 2" descr="2016-11-30 15-07-23 Скриншот экра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1590675"/>
            <a:ext cx="86153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2" name="AutoShape 3"/>
          <p:cNvCxnSpPr>
            <a:cxnSpLocks noChangeShapeType="1"/>
          </p:cNvCxnSpPr>
          <p:nvPr/>
        </p:nvCxnSpPr>
        <p:spPr bwMode="auto">
          <a:xfrm flipH="1" flipV="1">
            <a:off x="1604963" y="1738313"/>
            <a:ext cx="539750" cy="1376362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397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4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4" name="Объект 3"/>
          <p:cNvSpPr>
            <a:spLocks noGrp="1"/>
          </p:cNvSpPr>
          <p:nvPr>
            <p:ph idx="1"/>
          </p:nvPr>
        </p:nvSpPr>
        <p:spPr bwMode="auto">
          <a:xfrm>
            <a:off x="704850" y="930275"/>
            <a:ext cx="7886700" cy="5651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r>
              <a:rPr lang="ru-RU" sz="2400" b="1" smtClean="0">
                <a:latin typeface="Arial" charset="0"/>
                <a:cs typeface="Arial" charset="0"/>
              </a:rPr>
              <a:t>Выбрать в меню пункт Муниципальные:</a:t>
            </a:r>
          </a:p>
        </p:txBody>
      </p:sp>
      <p:pic>
        <p:nvPicPr>
          <p:cNvPr id="18435" name="Picture 2" descr="2016-11-30 15-11-47 Скриншот экра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1447800"/>
            <a:ext cx="85248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36" name="AutoShape 3"/>
          <p:cNvCxnSpPr>
            <a:cxnSpLocks noChangeShapeType="1"/>
          </p:cNvCxnSpPr>
          <p:nvPr/>
        </p:nvCxnSpPr>
        <p:spPr bwMode="auto">
          <a:xfrm flipH="1" flipV="1">
            <a:off x="5233988" y="3282950"/>
            <a:ext cx="539750" cy="1376363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397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5 и далее: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8" name="Объект 3"/>
          <p:cNvSpPr>
            <a:spLocks noGrp="1"/>
          </p:cNvSpPr>
          <p:nvPr>
            <p:ph idx="1"/>
          </p:nvPr>
        </p:nvSpPr>
        <p:spPr bwMode="auto">
          <a:xfrm>
            <a:off x="714375" y="749300"/>
            <a:ext cx="7886700" cy="5651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endParaRPr lang="ru-RU" sz="2400" smtClean="0"/>
          </a:p>
          <a:p>
            <a:pPr marL="0" indent="0">
              <a:buFont typeface="Arial" charset="0"/>
              <a:buNone/>
            </a:pPr>
            <a:r>
              <a:rPr lang="ru-RU" sz="3200" smtClean="0"/>
              <a:t>5. Выбрать  </a:t>
            </a:r>
            <a:r>
              <a:rPr lang="ru-RU" sz="3200" b="1" smtClean="0"/>
              <a:t>район</a:t>
            </a:r>
            <a:r>
              <a:rPr lang="ru-RU" sz="3200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ru-RU" sz="3200" smtClean="0"/>
              <a:t>6. выбрать </a:t>
            </a:r>
            <a:r>
              <a:rPr lang="ru-RU" sz="3200" b="1" smtClean="0"/>
              <a:t>комитет образования ….</a:t>
            </a:r>
            <a:r>
              <a:rPr lang="ru-RU" sz="3200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ru-RU" sz="3200" smtClean="0"/>
              <a:t>7. выбрать </a:t>
            </a:r>
            <a:r>
              <a:rPr lang="ru-RU" sz="3200" b="1" smtClean="0"/>
              <a:t>Услуга</a:t>
            </a:r>
            <a:r>
              <a:rPr lang="ru-RU" sz="3200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ru-RU" sz="3200" smtClean="0"/>
              <a:t>8. выбрать </a:t>
            </a:r>
            <a:r>
              <a:rPr lang="ru-RU" sz="3200" b="1" smtClean="0"/>
              <a:t>«Зачисление детей в образовательное учреждение»</a:t>
            </a:r>
            <a:endParaRPr lang="ru-RU" sz="3200" smtClean="0"/>
          </a:p>
          <a:p>
            <a:pPr marL="0" indent="0">
              <a:buFont typeface="Arial" charset="0"/>
              <a:buNone/>
            </a:pPr>
            <a:r>
              <a:rPr lang="ru-RU" sz="3200" smtClean="0"/>
              <a:t>9. выбрать </a:t>
            </a:r>
            <a:r>
              <a:rPr lang="ru-RU" sz="3200" b="1" smtClean="0"/>
              <a:t>«Получить услугу»</a:t>
            </a:r>
            <a:r>
              <a:rPr lang="ru-RU" sz="3200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ru-RU" sz="3200" smtClean="0"/>
              <a:t>10 выбрать из списка </a:t>
            </a:r>
            <a:r>
              <a:rPr lang="ru-RU" sz="3200" b="1" smtClean="0"/>
              <a:t>«Район» и «Организация»</a:t>
            </a:r>
            <a:r>
              <a:rPr lang="ru-RU" sz="3200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ru-RU" sz="3200" smtClean="0"/>
              <a:t>11. выбрать </a:t>
            </a:r>
            <a:r>
              <a:rPr lang="ru-RU" sz="3200" b="1" smtClean="0"/>
              <a:t>«Получить услугу»</a:t>
            </a:r>
          </a:p>
          <a:p>
            <a:pPr marL="0" indent="0">
              <a:buFont typeface="Arial" charset="0"/>
              <a:buNone/>
            </a:pPr>
            <a:r>
              <a:rPr lang="ru-RU" sz="2800" smtClean="0">
                <a:latin typeface="Arial" charset="0"/>
                <a:cs typeface="Arial" charset="0"/>
              </a:rPr>
              <a:t>12.</a:t>
            </a:r>
            <a:r>
              <a:rPr lang="ru-RU" sz="3200" smtClean="0">
                <a:latin typeface="Arial" charset="0"/>
                <a:cs typeface="Arial" charset="0"/>
              </a:rPr>
              <a:t> </a:t>
            </a:r>
            <a:r>
              <a:rPr lang="ru-RU" sz="2400" smtClean="0">
                <a:latin typeface="Arial" charset="0"/>
                <a:cs typeface="Arial" charset="0"/>
              </a:rPr>
              <a:t>Далее необходимо следовать  всем указаниям Системы</a:t>
            </a:r>
          </a:p>
          <a:p>
            <a:pPr marL="0" indent="0">
              <a:buFont typeface="Arial" charset="0"/>
              <a:buNone/>
            </a:pPr>
            <a:endParaRPr lang="ru-RU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88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Тема Office</vt:lpstr>
      <vt:lpstr>Слайд 1</vt:lpstr>
      <vt:lpstr>ШАГ 1</vt:lpstr>
      <vt:lpstr>ШАГ 2</vt:lpstr>
      <vt:lpstr>ШАГ 3</vt:lpstr>
      <vt:lpstr>ШАГ 4</vt:lpstr>
      <vt:lpstr>ШАГ 5 и далее: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SamLab.ws</cp:lastModifiedBy>
  <cp:revision>137</cp:revision>
  <dcterms:created xsi:type="dcterms:W3CDTF">2014-11-21T11:00:06Z</dcterms:created>
  <dcterms:modified xsi:type="dcterms:W3CDTF">2016-12-22T12:40:01Z</dcterms:modified>
</cp:coreProperties>
</file>