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4686-886A-4895-BC62-CCF4ADC25959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A47FE-92D4-4AC9-B4D5-77A92139C9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31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5C0639-ACA8-4A09-90C0-8D13EA6CCDC7}" type="datetimeFigureOut">
              <a:rPr lang="ru-RU" smtClean="0"/>
              <a:pPr/>
              <a:t>25.11.2018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0D62EE-7B6E-408B-A49C-53038C355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56303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Организация приема в первые классы общеобразовательных организаций Ленинградской </a:t>
            </a:r>
            <a:r>
              <a:rPr lang="ru-RU" sz="3200" b="1" dirty="0" smtClean="0">
                <a:solidFill>
                  <a:srgbClr val="002060"/>
                </a:solidFill>
              </a:rPr>
              <a:t>области в 2016 году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Административный регламент </a:t>
            </a:r>
            <a:r>
              <a:rPr lang="ru-RU" b="1" dirty="0">
                <a:solidFill>
                  <a:schemeClr val="tx1"/>
                </a:solidFill>
              </a:rPr>
              <a:t>по  предоставлению  муниципальной услуги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по </a:t>
            </a:r>
            <a:r>
              <a:rPr lang="ru-RU" b="1" dirty="0">
                <a:solidFill>
                  <a:schemeClr val="tx1"/>
                </a:solidFill>
              </a:rPr>
              <a:t>зачислению детей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 общеобразовательные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0891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 в первые классы включает три процедуры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4162"/>
            <a:ext cx="8208912" cy="4525963"/>
          </a:xfrm>
        </p:spPr>
        <p:txBody>
          <a:bodyPr/>
          <a:lstStyle/>
          <a:p>
            <a:r>
              <a:rPr lang="ru-RU" b="1" dirty="0" smtClean="0"/>
              <a:t>Подача </a:t>
            </a:r>
            <a:r>
              <a:rPr lang="ru-RU" b="1" dirty="0"/>
              <a:t>электронного заявления  родителями (законными представителями</a:t>
            </a:r>
            <a:r>
              <a:rPr lang="ru-RU" b="1" dirty="0" smtClean="0"/>
              <a:t>).</a:t>
            </a:r>
          </a:p>
          <a:p>
            <a:pPr algn="just"/>
            <a:r>
              <a:rPr lang="ru-RU" b="1" dirty="0" smtClean="0"/>
              <a:t>Предоставление документов в образовательную организацию.</a:t>
            </a:r>
          </a:p>
          <a:p>
            <a:pPr algn="just"/>
            <a:r>
              <a:rPr lang="ru-RU" b="1" dirty="0" smtClean="0"/>
              <a:t>Решение о зачислении или отказе в зачислении </a:t>
            </a:r>
            <a:r>
              <a:rPr lang="ru-RU" b="1" dirty="0"/>
              <a:t>в </a:t>
            </a:r>
            <a:r>
              <a:rPr lang="ru-RU" b="1" dirty="0" smtClean="0"/>
              <a:t>образовательную организацию.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5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1. Подача </a:t>
            </a:r>
            <a:r>
              <a:rPr lang="ru-RU" b="1" dirty="0"/>
              <a:t>электронного заявления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259632" y="1556792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524328" y="1556792"/>
            <a:ext cx="288032" cy="87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flipH="1">
            <a:off x="4427984" y="1556792"/>
            <a:ext cx="288032" cy="87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434495"/>
            <a:ext cx="2160240" cy="2578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>
                <a:solidFill>
                  <a:srgbClr val="002060"/>
                </a:solidFill>
              </a:rPr>
              <a:t>В  ГБУ ЛО «МФЦ</a:t>
            </a:r>
            <a:r>
              <a:rPr lang="ru-RU" sz="2000" b="1" u="sng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Электронное заявление заполняется сотрудником  МФЦ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61223" y="2466574"/>
            <a:ext cx="2448272" cy="2546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 </a:t>
            </a:r>
            <a:r>
              <a:rPr lang="ru-RU" b="1" u="sng" dirty="0" smtClean="0">
                <a:solidFill>
                  <a:srgbClr val="002060"/>
                </a:solidFill>
              </a:rPr>
              <a:t>Портал </a:t>
            </a:r>
            <a:r>
              <a:rPr lang="ru-RU" b="1" dirty="0">
                <a:solidFill>
                  <a:srgbClr val="002060"/>
                </a:solidFill>
              </a:rPr>
              <a:t>государственных услуг ЛО или ведомственный </a:t>
            </a:r>
            <a:r>
              <a:rPr lang="ru-RU" b="1" u="sng" dirty="0">
                <a:solidFill>
                  <a:srgbClr val="002060"/>
                </a:solidFill>
              </a:rPr>
              <a:t>Портал</a:t>
            </a:r>
            <a:r>
              <a:rPr lang="ru-RU" b="1" dirty="0">
                <a:solidFill>
                  <a:srgbClr val="002060"/>
                </a:solidFill>
              </a:rPr>
              <a:t> «Образование Ленинградской </a:t>
            </a:r>
            <a:r>
              <a:rPr lang="ru-RU" b="1" dirty="0" smtClean="0">
                <a:solidFill>
                  <a:srgbClr val="002060"/>
                </a:solidFill>
              </a:rPr>
              <a:t>области»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Электронное заявление заполняется непосредственно родителем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2220" y="2420888"/>
            <a:ext cx="22322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rgbClr val="002060"/>
                </a:solidFill>
              </a:rPr>
              <a:t>В </a:t>
            </a:r>
            <a:r>
              <a:rPr lang="ru-RU" b="1" u="sng" dirty="0" smtClean="0">
                <a:solidFill>
                  <a:srgbClr val="002060"/>
                </a:solidFill>
              </a:rPr>
              <a:t>образовательную организацию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Электронное заявление заполняется сотрудником ОО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41" y="4941168"/>
            <a:ext cx="354013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200" y="5004189"/>
            <a:ext cx="353599" cy="585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86071"/>
            <a:ext cx="354013" cy="603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4750" y="5601243"/>
            <a:ext cx="84609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Передача заявления в </a:t>
            </a:r>
            <a:r>
              <a:rPr lang="ru-RU" sz="2400" b="1" dirty="0" smtClean="0">
                <a:solidFill>
                  <a:srgbClr val="002060"/>
                </a:solidFill>
              </a:rPr>
              <a:t>«Личные кабинеты»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общеобразовательных организаций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подачи электронного заявления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r>
              <a:rPr lang="ru-RU" sz="2800" b="1" dirty="0" smtClean="0"/>
              <a:t>Авторизация родителей и должностных лиц ОО с </a:t>
            </a:r>
            <a:r>
              <a:rPr lang="ru-RU" sz="2800" b="1" dirty="0"/>
              <a:t>использованием Единой системы идентификации и аутентификации (ЕСИА), требующейся для создания </a:t>
            </a:r>
            <a:r>
              <a:rPr lang="ru-RU" sz="2800" b="1" dirty="0" smtClean="0"/>
              <a:t>«Личного кабинета».</a:t>
            </a:r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5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подачи заявлений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896544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dirty="0"/>
              <a:t>1 </a:t>
            </a:r>
            <a:r>
              <a:rPr lang="ru-RU" sz="4500" b="1" dirty="0" smtClean="0"/>
              <a:t>этап: </a:t>
            </a:r>
            <a:r>
              <a:rPr lang="ru-RU" b="1" dirty="0" smtClean="0"/>
              <a:t>с 15.01.2016 по 30.06.2016</a:t>
            </a:r>
            <a:endParaRPr lang="ru-RU" dirty="0"/>
          </a:p>
          <a:p>
            <a:pPr marL="268288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одача </a:t>
            </a:r>
            <a:r>
              <a:rPr lang="ru-RU" dirty="0"/>
              <a:t>заявлений </a:t>
            </a:r>
            <a:r>
              <a:rPr lang="ru-RU" dirty="0" smtClean="0"/>
              <a:t>гражданами, дети </a:t>
            </a:r>
            <a:r>
              <a:rPr lang="ru-RU" dirty="0"/>
              <a:t>которых </a:t>
            </a:r>
            <a:r>
              <a:rPr lang="ru-RU" dirty="0" smtClean="0"/>
              <a:t>:</a:t>
            </a:r>
          </a:p>
          <a:p>
            <a:pPr marL="268288" indent="0" algn="just">
              <a:buNone/>
            </a:pPr>
            <a:r>
              <a:rPr lang="ru-RU" dirty="0" smtClean="0"/>
              <a:t>- имеют  преимущественное право </a:t>
            </a:r>
            <a:r>
              <a:rPr lang="ru-RU" dirty="0"/>
              <a:t>при </a:t>
            </a:r>
            <a:r>
              <a:rPr lang="ru-RU" dirty="0" smtClean="0"/>
              <a:t>приеме; </a:t>
            </a:r>
          </a:p>
          <a:p>
            <a:pPr marL="268288" indent="0" algn="just">
              <a:buNone/>
            </a:pPr>
            <a:r>
              <a:rPr lang="ru-RU" dirty="0" smtClean="0"/>
              <a:t>- проживают </a:t>
            </a:r>
            <a:r>
              <a:rPr lang="ru-RU" dirty="0"/>
              <a:t>на закрепленной </a:t>
            </a:r>
            <a:r>
              <a:rPr lang="ru-RU" dirty="0" smtClean="0"/>
              <a:t>территории.</a:t>
            </a:r>
            <a:endParaRPr lang="ru-RU" dirty="0"/>
          </a:p>
          <a:p>
            <a:pPr marL="176213" indent="92075" algn="just">
              <a:buNone/>
            </a:pPr>
            <a:r>
              <a:rPr lang="ru-RU" u="sng" dirty="0" smtClean="0"/>
              <a:t>Критерии </a:t>
            </a:r>
            <a:r>
              <a:rPr lang="ru-RU" u="sng" dirty="0"/>
              <a:t>приема: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Обучение в данной общеобразовательной организации старших братьев или сестер, проживание ребенка в микрорайоне, закрепленном за общеобразовательной организацией, в том числе наличие  преимущественного права при приеме (федеральная льгота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ДАТА И ВРЕМЯ ПОДАЧИ ЗАЯВЛЕНИЯ НЕ ИМЕЮТ ЗНАЧЕНИЯ!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sz="4500" b="1" dirty="0"/>
              <a:t>2 </a:t>
            </a:r>
            <a:r>
              <a:rPr lang="ru-RU" sz="4500" b="1" dirty="0" smtClean="0"/>
              <a:t>этап: </a:t>
            </a:r>
            <a:r>
              <a:rPr lang="ru-RU" b="1" dirty="0" smtClean="0"/>
              <a:t>с 01.07.2016 по 05.09.2016</a:t>
            </a:r>
            <a:endParaRPr lang="ru-RU" dirty="0"/>
          </a:p>
          <a:p>
            <a:pPr marL="268288" indent="0" algn="just">
              <a:buNone/>
            </a:pPr>
            <a:r>
              <a:rPr lang="ru-RU" dirty="0" smtClean="0"/>
              <a:t>Подача </a:t>
            </a:r>
            <a:r>
              <a:rPr lang="ru-RU" dirty="0"/>
              <a:t>заявлений гражданами, </a:t>
            </a:r>
            <a:r>
              <a:rPr lang="ru-RU" dirty="0" smtClean="0"/>
              <a:t>дети которых не </a:t>
            </a:r>
            <a:r>
              <a:rPr lang="ru-RU" dirty="0"/>
              <a:t>проживают на закрепленной территории</a:t>
            </a:r>
          </a:p>
          <a:p>
            <a:pPr marL="268288" indent="0">
              <a:buNone/>
            </a:pPr>
            <a:r>
              <a:rPr lang="ru-RU" u="sng" dirty="0" smtClean="0"/>
              <a:t>Критерии </a:t>
            </a:r>
            <a:r>
              <a:rPr lang="ru-RU" u="sng" dirty="0"/>
              <a:t>приема: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Наличие свободных мест, дата подачи заявления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0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Предоставление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Подготовка списка родителей, которым направляются приглашения;</a:t>
            </a:r>
          </a:p>
          <a:p>
            <a:pPr algn="just"/>
            <a:r>
              <a:rPr lang="ru-RU" b="1" dirty="0" smtClean="0"/>
              <a:t>Приглашение родителей на </a:t>
            </a:r>
            <a:r>
              <a:rPr lang="ru-RU" b="1" dirty="0"/>
              <a:t>прием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общеобразовательную организацию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 </a:t>
            </a:r>
            <a:r>
              <a:rPr lang="ru-RU" b="1" dirty="0"/>
              <a:t>пакетом </a:t>
            </a:r>
            <a:r>
              <a:rPr lang="ru-RU" b="1" dirty="0" smtClean="0"/>
              <a:t>документов в соответствии </a:t>
            </a:r>
            <a:br>
              <a:rPr lang="ru-RU" b="1" dirty="0" smtClean="0"/>
            </a:br>
            <a:r>
              <a:rPr lang="ru-RU" b="1" dirty="0" smtClean="0"/>
              <a:t>с графиком;</a:t>
            </a:r>
          </a:p>
          <a:p>
            <a:pPr algn="just"/>
            <a:r>
              <a:rPr lang="ru-RU" b="1" u="sng" dirty="0" smtClean="0"/>
              <a:t>Оригиналы</a:t>
            </a:r>
            <a:r>
              <a:rPr lang="ru-RU" b="1" dirty="0" smtClean="0"/>
              <a:t> документов предоставляются родителем </a:t>
            </a:r>
            <a:r>
              <a:rPr lang="ru-RU" b="1" u="sng" dirty="0" smtClean="0"/>
              <a:t>лично</a:t>
            </a:r>
            <a:r>
              <a:rPr lang="ru-RU" b="1" dirty="0" smtClean="0"/>
              <a:t> в сроки, указанные </a:t>
            </a:r>
            <a:br>
              <a:rPr lang="ru-RU" b="1" dirty="0" smtClean="0"/>
            </a:br>
            <a:r>
              <a:rPr lang="ru-RU" b="1" dirty="0" smtClean="0"/>
              <a:t>в приглашении.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Зачисление /отказ в зачислении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58768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 течение 7 рабочих дней после приема полного пакета документов издается распорядительный акт о зачислении;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В случае неявки родителя в указанные сроки или непредставления необходимых документов родитель получает отказ в зачислении в ОО;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получении уведомления об отказе в зачислении </a:t>
            </a:r>
            <a:r>
              <a:rPr lang="ru-RU" b="1" dirty="0" smtClean="0">
                <a:solidFill>
                  <a:schemeClr val="tx1"/>
                </a:solidFill>
              </a:rPr>
              <a:t>из ОО заявитель </a:t>
            </a:r>
            <a:r>
              <a:rPr lang="ru-RU" b="1" dirty="0">
                <a:solidFill>
                  <a:schemeClr val="tx1"/>
                </a:solidFill>
              </a:rPr>
              <a:t>может обратиться: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в орган местного самоуправления Ленинградской области, на территории которого проживает ребенок, для получения информации о наличии </a:t>
            </a:r>
            <a:r>
              <a:rPr lang="ru-RU" b="1" dirty="0" smtClean="0">
                <a:solidFill>
                  <a:schemeClr val="tx1"/>
                </a:solidFill>
              </a:rPr>
              <a:t>свободных;</a:t>
            </a:r>
            <a:endParaRPr lang="ru-RU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в конфликтную комиссию для решения спорных </a:t>
            </a:r>
            <a:r>
              <a:rPr lang="ru-RU" b="1" dirty="0" smtClean="0">
                <a:solidFill>
                  <a:schemeClr val="tx1"/>
                </a:solidFill>
              </a:rPr>
              <a:t>вопросов.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499</TotalTime>
  <Words>297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Franklin Gothic Book</vt:lpstr>
      <vt:lpstr>Franklin Gothic Medium</vt:lpstr>
      <vt:lpstr>Wingdings 2</vt:lpstr>
      <vt:lpstr>Трек</vt:lpstr>
      <vt:lpstr>Организация приема в первые классы общеобразовательных организаций Ленинградской области в 2016 году</vt:lpstr>
      <vt:lpstr>Прием в первые классы включает три процедуры</vt:lpstr>
      <vt:lpstr>1. Подача электронного заявления</vt:lpstr>
      <vt:lpstr>Особенности подачи электронного заявления</vt:lpstr>
      <vt:lpstr>Этапы подачи заявлений</vt:lpstr>
      <vt:lpstr>Предоставление документов</vt:lpstr>
      <vt:lpstr>Зачисление /отказ в зачислении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Раифовна Артамонова</dc:creator>
  <cp:lastModifiedBy>1</cp:lastModifiedBy>
  <cp:revision>20</cp:revision>
  <cp:lastPrinted>2015-10-29T17:26:55Z</cp:lastPrinted>
  <dcterms:created xsi:type="dcterms:W3CDTF">2015-10-29T15:33:44Z</dcterms:created>
  <dcterms:modified xsi:type="dcterms:W3CDTF">2018-11-25T16:52:51Z</dcterms:modified>
</cp:coreProperties>
</file>