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60" r:id="rId4"/>
    <p:sldId id="257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90" r:id="rId15"/>
    <p:sldId id="291" r:id="rId16"/>
    <p:sldId id="292" r:id="rId17"/>
    <p:sldId id="293" r:id="rId18"/>
    <p:sldId id="303" r:id="rId19"/>
    <p:sldId id="272" r:id="rId20"/>
    <p:sldId id="295" r:id="rId21"/>
    <p:sldId id="301" r:id="rId22"/>
    <p:sldId id="296" r:id="rId23"/>
    <p:sldId id="297" r:id="rId24"/>
    <p:sldId id="273" r:id="rId25"/>
    <p:sldId id="276" r:id="rId26"/>
    <p:sldId id="277" r:id="rId27"/>
    <p:sldId id="279" r:id="rId28"/>
    <p:sldId id="286" r:id="rId29"/>
    <p:sldId id="280" r:id="rId30"/>
    <p:sldId id="281" r:id="rId31"/>
    <p:sldId id="282" r:id="rId32"/>
    <p:sldId id="283" r:id="rId33"/>
    <p:sldId id="284" r:id="rId34"/>
    <p:sldId id="288" r:id="rId35"/>
    <p:sldId id="304" r:id="rId36"/>
    <p:sldId id="28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9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png"/><Relationship Id="rId4" Type="http://schemas.openxmlformats.org/officeDocument/2006/relationships/oleObject" Target="../embeddings/Microsoft_Excel_97-2003_Worksheet1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4.xls"/><Relationship Id="rId3" Type="http://schemas.openxmlformats.org/officeDocument/2006/relationships/image" Target="../media/image39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0.png"/><Relationship Id="rId4" Type="http://schemas.openxmlformats.org/officeDocument/2006/relationships/oleObject" Target="../embeddings/Microsoft_Excel_97-2003_Worksheet5.xls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2.png"/><Relationship Id="rId4" Type="http://schemas.openxmlformats.org/officeDocument/2006/relationships/oleObject" Target="../embeddings/Microsoft_Excel_97-2003_Worksheet7.xls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4.png"/><Relationship Id="rId4" Type="http://schemas.openxmlformats.org/officeDocument/2006/relationships/oleObject" Target="../embeddings/Microsoft_Excel_97-2003_Worksheet9.xls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Исследовательский проект </a:t>
            </a:r>
            <a:endParaRPr lang="ru-RU" sz="6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716016" y="1988840"/>
            <a:ext cx="4032448" cy="4248472"/>
          </a:xfrm>
        </p:spPr>
        <p:txBody>
          <a:bodyPr>
            <a:normAutofit lnSpcReduction="10000"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Сладкая жизнь</a:t>
            </a:r>
          </a:p>
          <a:p>
            <a:pPr algn="just"/>
            <a:endParaRPr lang="ru-RU" sz="20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3 г класс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Образцова </a:t>
            </a:r>
            <a:r>
              <a:rPr lang="ru-RU" sz="2000" b="1" dirty="0" err="1" smtClean="0">
                <a:solidFill>
                  <a:schemeClr val="tx1"/>
                </a:solidFill>
              </a:rPr>
              <a:t>Велора</a:t>
            </a:r>
            <a:r>
              <a:rPr lang="ru-RU" sz="2000" b="1" dirty="0" smtClean="0">
                <a:solidFill>
                  <a:schemeClr val="tx1"/>
                </a:solidFill>
              </a:rPr>
              <a:t>,     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руководитель 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Кравченко Наталья Николаевна</a:t>
            </a:r>
          </a:p>
          <a:p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176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760" y="332656"/>
            <a:ext cx="6347048" cy="994122"/>
          </a:xfrm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Разновидности </a:t>
            </a:r>
            <a:r>
              <a:rPr lang="ru-RU" sz="4800" b="1" dirty="0">
                <a:solidFill>
                  <a:srgbClr val="FF0000"/>
                </a:solidFill>
              </a:rPr>
              <a:t>сахара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</a:t>
            </a:r>
            <a:endParaRPr lang="ru-RU" dirty="0"/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4608512" cy="4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628800"/>
            <a:ext cx="3856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Сахар-песок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494116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тот, который можно </a:t>
            </a:r>
          </a:p>
          <a:p>
            <a:r>
              <a:rPr lang="ru-RU" sz="2400" b="1" dirty="0" smtClean="0"/>
              <a:t>найти в каждой </a:t>
            </a:r>
          </a:p>
          <a:p>
            <a:r>
              <a:rPr lang="ru-RU" sz="2400" b="1" dirty="0" smtClean="0"/>
              <a:t>сахарнице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 animBg="1"/>
      <p:bldP spid="2129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4664"/>
            <a:ext cx="585665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39499" y="3717032"/>
            <a:ext cx="5350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Сахар-Рафинад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03648" y="5229200"/>
            <a:ext cx="65934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"кусковый" сахар, спрессованный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в небольшие кубики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или "каменный", </a:t>
            </a:r>
          </a:p>
          <a:p>
            <a:pPr>
              <a:buNone/>
            </a:pPr>
            <a:r>
              <a:rPr lang="ru-RU" dirty="0" smtClean="0"/>
              <a:t>внешне очень </a:t>
            </a:r>
          </a:p>
          <a:p>
            <a:pPr>
              <a:buNone/>
            </a:pPr>
            <a:r>
              <a:rPr lang="ru-RU" dirty="0" smtClean="0"/>
              <a:t>похож на</a:t>
            </a:r>
          </a:p>
          <a:p>
            <a:pPr>
              <a:buNone/>
            </a:pPr>
            <a:r>
              <a:rPr lang="ru-RU" dirty="0" smtClean="0"/>
              <a:t> карамель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60648"/>
            <a:ext cx="4824536" cy="4951497"/>
          </a:xfrm>
          <a:prstGeom prst="rect">
            <a:avLst/>
          </a:prstGeom>
          <a:noFill/>
        </p:spPr>
      </p:pic>
      <p:sp>
        <p:nvSpPr>
          <p:cNvPr id="214022" name="Rectangle 6"/>
          <p:cNvSpPr>
            <a:spLocks noChangeArrowheads="1"/>
          </p:cNvSpPr>
          <p:nvPr/>
        </p:nvSpPr>
        <p:spPr bwMode="auto">
          <a:xfrm>
            <a:off x="0" y="4957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91946"/>
            <a:ext cx="1872208" cy="249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11760" y="260648"/>
            <a:ext cx="64087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Сахар леденцовый      </a:t>
            </a: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555776" y="5445224"/>
            <a:ext cx="45504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В прошлом выпускался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в форме 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сахарной головы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66360"/>
          </a:xfrm>
        </p:spPr>
        <p:txBody>
          <a:bodyPr/>
          <a:lstStyle/>
          <a:p>
            <a:pPr algn="ctr"/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4474840" cy="4389120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endParaRPr lang="ru-RU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err="1" smtClean="0">
                <a:latin typeface="+mj-lt"/>
              </a:rPr>
              <a:t>Ультромелкий</a:t>
            </a:r>
            <a:r>
              <a:rPr lang="ru-RU" sz="2800" dirty="0" smtClean="0">
                <a:latin typeface="+mj-lt"/>
              </a:rPr>
              <a:t> сахар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+mj-lt"/>
              </a:rPr>
              <a:t>Сахарная обсыпка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+mj-lt"/>
              </a:rPr>
              <a:t>Сахар грубый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+mj-lt"/>
              </a:rPr>
              <a:t>Сахар фруктовый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+mj-lt"/>
              </a:rPr>
              <a:t>Жидкий сахар</a:t>
            </a:r>
            <a:endParaRPr lang="ru-RU" sz="2800" dirty="0">
              <a:latin typeface="+mj-lt"/>
            </a:endParaRPr>
          </a:p>
        </p:txBody>
      </p:sp>
      <p:pic>
        <p:nvPicPr>
          <p:cNvPr id="2050" name="Picture 2" descr="http://www.meniu.lt/uploads/public/news/70f5c963393a3d9d60ec037ee1a3d1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443485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26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 16 веке сахар  стали использовать как лечебное средство, считалось, что сахарная вода помогает от кашля и простуды, в виде  порошка  его засыпали в глаза, </a:t>
            </a:r>
          </a:p>
          <a:p>
            <a:pPr>
              <a:buNone/>
            </a:pPr>
            <a:r>
              <a:rPr lang="ru-RU" dirty="0" smtClean="0"/>
              <a:t>   промывали раны. </a:t>
            </a:r>
          </a:p>
          <a:p>
            <a:pPr>
              <a:buNone/>
            </a:pPr>
            <a:r>
              <a:rPr lang="ru-RU" dirty="0" smtClean="0"/>
              <a:t>  Врачи  даже рекомендовали</a:t>
            </a:r>
          </a:p>
          <a:p>
            <a:pPr>
              <a:buNone/>
            </a:pPr>
            <a:r>
              <a:rPr lang="ru-RU" dirty="0" smtClean="0"/>
              <a:t>   сахарный порошок </a:t>
            </a:r>
          </a:p>
          <a:p>
            <a:pPr>
              <a:buNone/>
            </a:pPr>
            <a:r>
              <a:rPr lang="ru-RU" dirty="0" smtClean="0"/>
              <a:t>  для чистки зубов.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404664"/>
            <a:ext cx="4565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Польза сахара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Главные свойства сахара VCUSNA.RU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46"/>
          <a:stretch/>
        </p:blipFill>
        <p:spPr bwMode="auto">
          <a:xfrm>
            <a:off x="5724128" y="3573016"/>
            <a:ext cx="3024336" cy="260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Попадая в наш организм, сахар быстро разлагается на простые сахара и в виде глюкозы поступает в кровь. Сахар в форме глюкозы снабжает энергией всё тело, и в первую очередь мозг,</a:t>
            </a:r>
          </a:p>
          <a:p>
            <a:pPr>
              <a:buNone/>
            </a:pPr>
            <a:r>
              <a:rPr lang="ru-RU" dirty="0" smtClean="0"/>
              <a:t>   которому сахар просто </a:t>
            </a:r>
          </a:p>
          <a:p>
            <a:pPr>
              <a:buNone/>
            </a:pPr>
            <a:r>
              <a:rPr lang="ru-RU" dirty="0" smtClean="0"/>
              <a:t>  необходим, чтобы </a:t>
            </a:r>
          </a:p>
          <a:p>
            <a:pPr>
              <a:buNone/>
            </a:pPr>
            <a:r>
              <a:rPr lang="ru-RU" dirty="0" smtClean="0"/>
              <a:t>  нормально </a:t>
            </a:r>
          </a:p>
          <a:p>
            <a:pPr>
              <a:buNone/>
            </a:pPr>
            <a:r>
              <a:rPr lang="ru-RU" dirty="0" smtClean="0"/>
              <a:t>  функционировать.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476672"/>
            <a:ext cx="4565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Польза сахара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http://informatio.ru/wp-content/uploads/2012/10/b985c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879276" cy="28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По наблюдениям     ученых, употребление сахара значительно снижает вероятность образования бляшек на стенках кровеносных сосудов, а значит, снижает и вероятность возникновения тромбозов. Также отмечено, что сладкоежки реже страдают от артритов.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" name="Содержимое 8" descr="KAMOZIN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4100264" cy="36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95736" y="476672"/>
            <a:ext cx="4565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Польза сахара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/>
              <a:t>Сахар благотворно воздействует на работу не только печени, но и селезенки. Поэтому при возникновении проблем с этими органами, врачи часто назначают диетическое питание с </a:t>
            </a:r>
            <a:r>
              <a:rPr lang="ru-RU" i="1" u="sng" dirty="0" smtClean="0"/>
              <a:t>повышенным количеством сахара.</a:t>
            </a:r>
            <a:endParaRPr lang="ru-RU" u="sng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332656"/>
            <a:ext cx="676875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Польза сахара.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Содержимое 5" descr="Как открыть кондитерский магазин. Бизнес на продаже сладостей Идеи для Бизнеса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32856"/>
            <a:ext cx="404279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332656"/>
            <a:ext cx="676875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Польза сахара.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Семь футов под килем! - val-fedore- я.р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712879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Употребление слишком много сахара, нарушает обмен веществ, слабеет иммунная система.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04664"/>
            <a:ext cx="4427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Вред сахара.</a:t>
            </a:r>
          </a:p>
        </p:txBody>
      </p:sp>
      <p:pic>
        <p:nvPicPr>
          <p:cNvPr id="5" name="Рисунок 4" descr="МЕДИЦИНА ДЛЯ ВСЕХ - Советы о здоровом образе жизн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212976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/>
              <a:t> 1.  Ознакомиться с историей возникновения сахара.</a:t>
            </a:r>
          </a:p>
          <a:p>
            <a:pPr>
              <a:buNone/>
            </a:pPr>
            <a:r>
              <a:rPr lang="ru-RU" dirty="0" smtClean="0"/>
              <a:t> 2.  Его видами и свойствами.</a:t>
            </a:r>
          </a:p>
          <a:p>
            <a:pPr>
              <a:buNone/>
            </a:pPr>
            <a:r>
              <a:rPr lang="ru-RU" dirty="0" smtClean="0"/>
              <a:t> 3.  Изучить полезные и негативные свойства сахара.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51112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работы: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576" y="1844824"/>
            <a:ext cx="80072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изучение положительных и отрицательных воздействий сахара  на организм человека.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2564904"/>
            <a:ext cx="30844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60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9552" y="1196752"/>
            <a:ext cx="4038600" cy="478539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Стоит отметить то, что на усвоение  сахара организм затрачивает большое количество кальция, что способствует его вымыванию из костей. В свою очередь это приводит к заболеванию </a:t>
            </a:r>
            <a:r>
              <a:rPr lang="ru-RU" dirty="0" err="1" smtClean="0"/>
              <a:t>остеопороз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04664"/>
            <a:ext cx="4427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Вред сахара.</a:t>
            </a:r>
          </a:p>
        </p:txBody>
      </p:sp>
      <p:pic>
        <p:nvPicPr>
          <p:cNvPr id="6" name="Рисунок 5" descr="Ученые объяснили почему кости становятся хрупкими - Анатомия…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2403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Инсулин нормализует уровень сахара в крови, распределяя его по клеткам организма. При недостатке инсулина сахар заполняет кровь, вызывая сахарный диабет.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04664"/>
            <a:ext cx="4427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Вред сахара.</a:t>
            </a:r>
          </a:p>
        </p:txBody>
      </p:sp>
      <p:pic>
        <p:nvPicPr>
          <p:cNvPr id="11" name="Рисунок 10" descr="Здоровье - Сбрось лишнее. Ожирение и сахарный диабет - Первый кана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645024"/>
            <a:ext cx="44644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04664"/>
            <a:ext cx="4427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Вред сахара.</a:t>
            </a:r>
          </a:p>
        </p:txBody>
      </p:sp>
      <p:pic>
        <p:nvPicPr>
          <p:cNvPr id="14" name="Рисунок 13" descr="Лечение кариеса у детей в детских стоматологиях Мастерден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140968"/>
            <a:ext cx="3582144" cy="351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одержимое 1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208823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sz="4000" dirty="0" smtClean="0"/>
              <a:t>Зрелый зубной налёт + сахар = кислота. </a:t>
            </a:r>
          </a:p>
          <a:p>
            <a:pPr algn="ctr">
              <a:buNone/>
            </a:pPr>
            <a:r>
              <a:rPr lang="ru-RU" sz="4000" dirty="0" smtClean="0"/>
              <a:t>Кислота + эмаль зуба = </a:t>
            </a:r>
            <a:r>
              <a:rPr lang="ru-RU" sz="4000" b="1" i="1" u="sng" dirty="0" smtClean="0">
                <a:solidFill>
                  <a:schemeClr val="tx1"/>
                </a:solidFill>
              </a:rPr>
              <a:t>кариес.</a:t>
            </a:r>
            <a:endParaRPr lang="ru-RU" sz="4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39198" y="404664"/>
            <a:ext cx="3381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СОШ № 50</a:t>
            </a:r>
            <a:endParaRPr lang="ru-RU" sz="5400" b="1" cap="all" spc="0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1043609" y="1772816"/>
          <a:ext cx="7344816" cy="4176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3"/>
                <a:gridCol w="2304256"/>
                <a:gridCol w="2304257"/>
              </a:tblGrid>
              <a:tr h="5720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2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2012- 2013 у.г.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2013-2014 </a:t>
                      </a:r>
                      <a:r>
                        <a:rPr lang="ru-RU" sz="1800" dirty="0" err="1">
                          <a:latin typeface="Times New Roman"/>
                          <a:ea typeface="Times New Roman"/>
                          <a:cs typeface="Calibri"/>
                        </a:rPr>
                        <a:t>у.г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2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Всего учащихся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1165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1214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2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Осмотренных уч-ся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1071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1100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82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Нуждающиеся в лечении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519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585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2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Ранее вылеченные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447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415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82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Здоровые зубы уч-ся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Calibri"/>
                        </a:rPr>
                        <a:t>105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Calibri"/>
                        </a:rPr>
                        <a:t>102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Опыт № 1</a:t>
            </a:r>
          </a:p>
          <a:p>
            <a:pPr>
              <a:buNone/>
            </a:pPr>
            <a:r>
              <a:rPr lang="ru-RU" sz="2800" b="1" dirty="0" smtClean="0"/>
              <a:t>Сахар представляет собой бесцветные кристаллы сладкого вкуса, хорошо растворим в воде</a:t>
            </a:r>
            <a:endParaRPr lang="ru-RU" sz="2800" dirty="0" smtClean="0"/>
          </a:p>
          <a:p>
            <a:pPr algn="ctr">
              <a:buNone/>
            </a:pP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260648"/>
            <a:ext cx="5053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</a:rPr>
              <a:t>Свойства сахара</a:t>
            </a:r>
            <a:endParaRPr lang="ru-RU" sz="5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259228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7112"/>
            <a:ext cx="259228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2736304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Опыт № 2</a:t>
            </a: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Термическая обработка сахара</a:t>
            </a:r>
            <a:endParaRPr lang="ru-RU" dirty="0" smtClean="0"/>
          </a:p>
          <a:p>
            <a:pPr>
              <a:buNone/>
            </a:pPr>
            <a:r>
              <a:rPr lang="ru-RU" sz="1800" dirty="0" smtClean="0"/>
              <a:t>Температура плавления сахарозы 160 °C.</a:t>
            </a:r>
          </a:p>
          <a:p>
            <a:pPr>
              <a:buNone/>
            </a:pPr>
            <a:r>
              <a:rPr lang="ru-RU" sz="1800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52028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519965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619672" y="5710699"/>
            <a:ext cx="6480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 застывании расплавленной сахарозы образуется аморфная прозрачная масса – карамель.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4944"/>
            <a:ext cx="3384376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Опыт № 3 </a:t>
            </a: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Изготовление из сахара карамели </a:t>
            </a:r>
            <a:endParaRPr lang="ru-RU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4740910" cy="3573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83568" y="5373216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Когда сахар совсем застыл, у меня получился леденец коричневого цвета.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/>
              <a:t>Опыт № 4</a:t>
            </a: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Оценка вкусовых качеств сахара.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dirty="0" smtClean="0"/>
              <a:t>Жженый сахар – это народный способ лечения сухого кашля, его используют уже много лет.  Это средство помогает в самом начале заболевания, когда кашель только начинается. Практика показывает, что через 3 дня кашель может отступить.</a:t>
            </a:r>
          </a:p>
          <a:p>
            <a:pPr>
              <a:buNone/>
            </a:pP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096344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851920" y="1772816"/>
            <a:ext cx="4752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На вкус леденец оказался сладким и вкусным.</a:t>
            </a:r>
          </a:p>
          <a:p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Загадки</a:t>
            </a:r>
            <a:r>
              <a:rPr lang="ru-RU" sz="5400" b="1" dirty="0" smtClean="0"/>
              <a:t> 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76872"/>
            <a:ext cx="2368352" cy="113348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+mj-lt"/>
              </a:rPr>
              <a:t>Белый </a:t>
            </a:r>
            <a:r>
              <a:rPr lang="ru-RU" sz="2000" dirty="0" smtClean="0">
                <a:latin typeface="+mj-lt"/>
              </a:rPr>
              <a:t>камень   В </a:t>
            </a:r>
            <a:r>
              <a:rPr lang="ru-RU" sz="2000" dirty="0">
                <a:latin typeface="+mj-lt"/>
              </a:rPr>
              <a:t>воде тает</a:t>
            </a:r>
          </a:p>
          <a:p>
            <a:endParaRPr lang="ru-RU" sz="28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2708920"/>
            <a:ext cx="18002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Бел как снег,</a:t>
            </a:r>
          </a:p>
          <a:p>
            <a:r>
              <a:rPr lang="ru-RU" sz="2000" dirty="0">
                <a:latin typeface="+mj-lt"/>
              </a:rPr>
              <a:t>В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чести у всех.</a:t>
            </a:r>
          </a:p>
          <a:p>
            <a:r>
              <a:rPr lang="ru-RU" sz="2000" dirty="0">
                <a:latin typeface="+mj-lt"/>
              </a:rPr>
              <a:t>В рот попал-</a:t>
            </a:r>
          </a:p>
          <a:p>
            <a:r>
              <a:rPr lang="ru-RU" sz="2000" dirty="0">
                <a:latin typeface="+mj-lt"/>
              </a:rPr>
              <a:t>Т</a:t>
            </a:r>
            <a:r>
              <a:rPr lang="ru-RU" sz="2000" dirty="0" smtClean="0">
                <a:latin typeface="+mj-lt"/>
              </a:rPr>
              <a:t>ам </a:t>
            </a:r>
            <a:r>
              <a:rPr lang="ru-RU" sz="2000" dirty="0">
                <a:latin typeface="+mj-lt"/>
              </a:rPr>
              <a:t>и пропал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548680"/>
            <a:ext cx="2016224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 </a:t>
            </a:r>
          </a:p>
          <a:p>
            <a:r>
              <a:rPr lang="ru-RU" dirty="0">
                <a:latin typeface="+mj-lt"/>
              </a:rPr>
              <a:t>Белый удалец</a:t>
            </a:r>
          </a:p>
          <a:p>
            <a:r>
              <a:rPr lang="ru-RU" dirty="0">
                <a:latin typeface="+mj-lt"/>
              </a:rPr>
              <a:t>И </a:t>
            </a:r>
            <a:r>
              <a:rPr lang="ru-RU" sz="1600" dirty="0">
                <a:latin typeface="+mj-lt"/>
              </a:rPr>
              <a:t>стакана</a:t>
            </a:r>
            <a:r>
              <a:rPr lang="ru-RU" dirty="0">
                <a:latin typeface="+mj-lt"/>
              </a:rPr>
              <a:t> воды</a:t>
            </a:r>
          </a:p>
          <a:p>
            <a:r>
              <a:rPr lang="ru-RU" dirty="0">
                <a:latin typeface="+mj-lt"/>
              </a:rPr>
              <a:t>Не переплывёт -</a:t>
            </a:r>
          </a:p>
          <a:p>
            <a:r>
              <a:rPr lang="ru-RU" dirty="0">
                <a:latin typeface="+mj-lt"/>
              </a:rPr>
              <a:t>Ко дну пойдёт.</a:t>
            </a:r>
          </a:p>
          <a:p>
            <a:r>
              <a:rPr lang="ru-RU" dirty="0">
                <a:latin typeface="+mj-lt"/>
              </a:rPr>
              <a:t>Там ему и конец</a:t>
            </a:r>
            <a:r>
              <a:rPr lang="ru-RU" sz="2000" dirty="0">
                <a:latin typeface="+mj-lt"/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2348880"/>
            <a:ext cx="30060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Кто ныряет в кипяток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Под шуршащий шепоток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836712"/>
            <a:ext cx="372616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Белый он, как снег, колючий.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Как песок сухой, сыпучий.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Сладкий-сладкий, словно мёд.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Чай с ним часто муха пьёт.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3573016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Пословицы и поговорки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077072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Сладкое слово слаще сахара.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 Соломы воз, сахару кусок – одна цена.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 Идти на сахар. 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Не сахар.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Сосать сахар.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Расти на сахарах.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Хоть сахаром не корми.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/>
              <a:t>Были бы у сахара зубы, он сам себя съел бы. 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6188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404664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Как Вы думаете, необходимо ли присутствие сладких продуктов в вашем рационе питания? 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 rtlCol="0"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5800" dirty="0" smtClean="0"/>
              <a:t>Дети </a:t>
            </a:r>
            <a:r>
              <a:rPr lang="ru-RU" sz="1600" dirty="0" smtClean="0"/>
              <a:t>					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 rtlCol="0"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58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5800" dirty="0" smtClean="0"/>
              <a:t>Взрослые </a:t>
            </a:r>
          </a:p>
        </p:txBody>
      </p:sp>
      <p:graphicFrame>
        <p:nvGraphicFramePr>
          <p:cNvPr id="1026" name="Диаграмма 6"/>
          <p:cNvGraphicFramePr>
            <a:graphicFrameLocks/>
          </p:cNvGraphicFramePr>
          <p:nvPr/>
        </p:nvGraphicFramePr>
        <p:xfrm>
          <a:off x="467544" y="1556792"/>
          <a:ext cx="4206875" cy="442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Диаграмма" r:id="rId4" imgW="4206605" imgH="4426080" progId="Excel.Sheet.8">
                  <p:embed/>
                </p:oleObj>
              </mc:Choice>
              <mc:Fallback>
                <p:oleObj name="Диаграмма" r:id="rId4" imgW="4206605" imgH="4426080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56792"/>
                        <a:ext cx="4206875" cy="442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Диаграмма 7"/>
          <p:cNvGraphicFramePr>
            <a:graphicFrameLocks/>
          </p:cNvGraphicFramePr>
          <p:nvPr/>
        </p:nvGraphicFramePr>
        <p:xfrm>
          <a:off x="5004048" y="2708920"/>
          <a:ext cx="3581400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7" imgW="3578662" imgH="3913971" progId="Excel.Sheet.8">
                  <p:embed/>
                </p:oleObj>
              </mc:Choice>
              <mc:Fallback>
                <p:oleObj r:id="rId7" imgW="3578662" imgH="3913971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708920"/>
                        <a:ext cx="3581400" cy="391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Прямоугольник 8"/>
          <p:cNvSpPr>
            <a:spLocks noChangeArrowheads="1"/>
          </p:cNvSpPr>
          <p:nvPr/>
        </p:nvSpPr>
        <p:spPr bwMode="auto">
          <a:xfrm>
            <a:off x="5508625" y="3500438"/>
            <a:ext cx="893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28 %</a:t>
            </a:r>
          </a:p>
        </p:txBody>
      </p:sp>
      <p:sp>
        <p:nvSpPr>
          <p:cNvPr id="1032" name="Прямоугольник 9"/>
          <p:cNvSpPr>
            <a:spLocks noChangeArrowheads="1"/>
          </p:cNvSpPr>
          <p:nvPr/>
        </p:nvSpPr>
        <p:spPr bwMode="auto">
          <a:xfrm>
            <a:off x="7092950" y="3789363"/>
            <a:ext cx="1173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libri" pitchFamily="34" charset="0"/>
              </a:rPr>
              <a:t>71 %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188640"/>
            <a:ext cx="29674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Опрос.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/>
              <a:t>Объект исследования</a:t>
            </a:r>
            <a:r>
              <a:rPr lang="ru-RU" dirty="0" smtClean="0"/>
              <a:t> – сахар.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Методы исследования </a:t>
            </a:r>
            <a:r>
              <a:rPr lang="ru-RU" dirty="0" smtClean="0"/>
              <a:t>– изучение литературы, интернет источников, проведение опыта, опрос.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Гипотеза: </a:t>
            </a:r>
            <a:r>
              <a:rPr lang="ru-RU" dirty="0" smtClean="0"/>
              <a:t>если сахар употреблять в умеренных количествах, то он  не вреден, а полезен.</a:t>
            </a:r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5" name="Рисунок 4" descr="Sugar Suppl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2516428" cy="21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4400" b="1" dirty="0" smtClean="0"/>
              <a:t>Дети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4000" b="1" dirty="0" smtClean="0"/>
              <a:t>Взрослые </a:t>
            </a:r>
          </a:p>
        </p:txBody>
      </p:sp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0350"/>
            <a:ext cx="684056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200025" y="1433513"/>
          <a:ext cx="5595938" cy="437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5" imgW="4925995" imgH="3706689" progId="Excel.Sheet.8">
                  <p:embed/>
                </p:oleObj>
              </mc:Choice>
              <mc:Fallback>
                <p:oleObj r:id="rId5" imgW="4925995" imgH="3706689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433513"/>
                        <a:ext cx="5595938" cy="437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Диаграмма 6"/>
          <p:cNvGraphicFramePr>
            <a:graphicFrameLocks/>
          </p:cNvGraphicFramePr>
          <p:nvPr/>
        </p:nvGraphicFramePr>
        <p:xfrm>
          <a:off x="4572000" y="2154238"/>
          <a:ext cx="4322763" cy="401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Диаграмма" r:id="rId8" imgW="3578662" imgH="3286029" progId="Excel.Sheet.8">
                  <p:embed/>
                </p:oleObj>
              </mc:Choice>
              <mc:Fallback>
                <p:oleObj name="Диаграмма" r:id="rId8" imgW="3578662" imgH="3286029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54238"/>
                        <a:ext cx="4322763" cy="401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115616" y="704850"/>
            <a:ext cx="7571184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tx1"/>
                </a:solidFill>
              </a:rPr>
              <a:t>Часто ли употребляете сладкое?</a:t>
            </a:r>
          </a:p>
        </p:txBody>
      </p:sp>
      <p:graphicFrame>
        <p:nvGraphicFramePr>
          <p:cNvPr id="3074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93713" y="1920875"/>
          <a:ext cx="3965575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r:id="rId4" imgW="4139543" imgH="4627265" progId="Excel.Sheet.8">
                  <p:embed/>
                </p:oleObj>
              </mc:Choice>
              <mc:Fallback>
                <p:oleObj r:id="rId4" imgW="4139543" imgH="4627265" progId="Excel.Sheet.8">
                  <p:embed/>
                  <p:pic>
                    <p:nvPicPr>
                      <p:cNvPr id="0" name="Picture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1920875"/>
                        <a:ext cx="3965575" cy="443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787900" y="1920875"/>
          <a:ext cx="3759200" cy="443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7" imgW="4139543" imgH="4883319" progId="Excel.Sheet.8">
                  <p:embed/>
                </p:oleObj>
              </mc:Choice>
              <mc:Fallback>
                <p:oleObj r:id="rId7" imgW="4139543" imgH="4883319" progId="Excel.Sheet.8">
                  <p:embed/>
                  <p:pic>
                    <p:nvPicPr>
                      <p:cNvPr id="0" name="Picture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920875"/>
                        <a:ext cx="3759200" cy="443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Как Вы считаете, сахар приносит пользу или вред?</a:t>
            </a:r>
          </a:p>
        </p:txBody>
      </p:sp>
      <p:graphicFrame>
        <p:nvGraphicFramePr>
          <p:cNvPr id="4098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95288" y="1844675"/>
          <a:ext cx="4135437" cy="416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Диаграмма" r:id="rId4" imgW="4139543" imgH="3950550" progId="Excel.Sheet.8">
                  <p:embed/>
                </p:oleObj>
              </mc:Choice>
              <mc:Fallback>
                <p:oleObj name="Диаграмма" r:id="rId4" imgW="4139543" imgH="3950550" progId="Excel.Sheet.8">
                  <p:embed/>
                  <p:pic>
                    <p:nvPicPr>
                      <p:cNvPr id="0" name="Picture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844675"/>
                        <a:ext cx="4135437" cy="416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953000" y="2298700"/>
          <a:ext cx="3341688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r:id="rId7" imgW="3340898" imgH="4133446" progId="Excel.Sheet.8">
                  <p:embed/>
                </p:oleObj>
              </mc:Choice>
              <mc:Fallback>
                <p:oleObj r:id="rId7" imgW="3340898" imgH="4133446" progId="Excel.Sheet.8">
                  <p:embed/>
                  <p:pic>
                    <p:nvPicPr>
                      <p:cNvPr id="0" name="Picture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98700"/>
                        <a:ext cx="3341688" cy="413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Хотели бы Вы знать о сахаре больше?</a:t>
            </a:r>
          </a:p>
        </p:txBody>
      </p:sp>
      <p:graphicFrame>
        <p:nvGraphicFramePr>
          <p:cNvPr id="5122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5099050" y="2276475"/>
          <a:ext cx="3636963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Диаграмма" r:id="rId4" imgW="3639627" imgH="4310246" progId="Excel.Sheet.8">
                  <p:embed/>
                </p:oleObj>
              </mc:Choice>
              <mc:Fallback>
                <p:oleObj name="Диаграмма" r:id="rId4" imgW="3639627" imgH="4310246" progId="Excel.Sheet.8">
                  <p:embed/>
                  <p:pic>
                    <p:nvPicPr>
                      <p:cNvPr id="0" name="Picture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276475"/>
                        <a:ext cx="3636963" cy="432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Диаграмма 4"/>
          <p:cNvGraphicFramePr>
            <a:graphicFrameLocks/>
          </p:cNvGraphicFramePr>
          <p:nvPr/>
        </p:nvGraphicFramePr>
        <p:xfrm>
          <a:off x="560388" y="1938338"/>
          <a:ext cx="4422775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r:id="rId7" imgW="4419983" imgH="4133446" progId="Excel.Sheet.8">
                  <p:embed/>
                </p:oleObj>
              </mc:Choice>
              <mc:Fallback>
                <p:oleObj r:id="rId7" imgW="4419983" imgH="4133446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1938338"/>
                        <a:ext cx="4422775" cy="413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7632848" cy="4824536"/>
          </a:xfrm>
        </p:spPr>
        <p:txBody>
          <a:bodyPr>
            <a:normAutofit fontScale="32500" lnSpcReduction="20000"/>
          </a:bodyPr>
          <a:lstStyle/>
          <a:p>
            <a:endParaRPr lang="ru-RU" sz="7000" dirty="0" smtClean="0">
              <a:solidFill>
                <a:schemeClr val="tx1"/>
              </a:solidFill>
            </a:endParaRPr>
          </a:p>
          <a:p>
            <a:pPr algn="l"/>
            <a:r>
              <a:rPr lang="ru-RU" sz="7400" dirty="0" smtClean="0">
                <a:solidFill>
                  <a:schemeClr val="tx1"/>
                </a:solidFill>
              </a:rPr>
              <a:t>Изучив положительные и отрицательные воздействия сахара на организм человека, я сделала вывод:</a:t>
            </a:r>
          </a:p>
          <a:p>
            <a:pPr lvl="0" algn="l">
              <a:buFontTx/>
              <a:buChar char="-"/>
            </a:pPr>
            <a:r>
              <a:rPr lang="ru-RU" sz="7400" dirty="0" smtClean="0">
                <a:solidFill>
                  <a:schemeClr val="tx1"/>
                </a:solidFill>
              </a:rPr>
              <a:t>без сахара обойтись невозможно, т.к. сахар стимулирует кровообращение в мозге;</a:t>
            </a:r>
          </a:p>
          <a:p>
            <a:pPr algn="l">
              <a:buFontTx/>
              <a:buChar char="-"/>
            </a:pPr>
            <a:r>
              <a:rPr lang="ru-RU" sz="7400" dirty="0" smtClean="0">
                <a:solidFill>
                  <a:schemeClr val="tx1"/>
                </a:solidFill>
              </a:rPr>
              <a:t>сахар не только лакомство, но и очень полезный продукт;</a:t>
            </a:r>
          </a:p>
          <a:p>
            <a:pPr lvl="0" algn="l"/>
            <a:r>
              <a:rPr lang="ru-RU" sz="7400" dirty="0" smtClean="0">
                <a:solidFill>
                  <a:schemeClr val="tx1"/>
                </a:solidFill>
              </a:rPr>
              <a:t>-употреблять сахар следует только в разумных количествах.</a:t>
            </a:r>
            <a:r>
              <a:rPr lang="ru-RU" sz="7400" b="1" dirty="0" smtClean="0">
                <a:solidFill>
                  <a:schemeClr val="tx1"/>
                </a:solidFill>
              </a:rPr>
              <a:t> </a:t>
            </a:r>
            <a:r>
              <a:rPr lang="ru-RU" sz="7400" dirty="0" smtClean="0">
                <a:solidFill>
                  <a:schemeClr val="tx1"/>
                </a:solidFill>
              </a:rPr>
              <a:t>Дневная норма потребления  составляет не более 50 граммов (10-12 чайных ложек);</a:t>
            </a:r>
          </a:p>
          <a:p>
            <a:pPr lvl="0" algn="l"/>
            <a:r>
              <a:rPr lang="ru-RU" sz="7400" dirty="0" smtClean="0">
                <a:solidFill>
                  <a:schemeClr val="tx1"/>
                </a:solidFill>
              </a:rPr>
              <a:t>-сахар можно  заменить : овощами, фруктами, молочными продуктами, а также соком березы, клена.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7060" y="332656"/>
            <a:ext cx="31207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Вывод: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74155" y="404664"/>
            <a:ext cx="65111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Как сделать сахар </a:t>
            </a:r>
          </a:p>
          <a:p>
            <a:pPr algn="ctr"/>
            <a:r>
              <a:rPr lang="ru-RU" sz="5400" b="1" cap="all" spc="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полезным</a:t>
            </a:r>
            <a:endParaRPr lang="ru-RU" sz="5400" b="1" cap="all" spc="0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844824"/>
            <a:ext cx="8219256" cy="4281339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5100" dirty="0" smtClean="0"/>
              <a:t>Любителям сладостей можно порекомендовать следующие правила приема сладкой пищи:</a:t>
            </a:r>
          </a:p>
          <a:p>
            <a:pPr>
              <a:buFont typeface="Wingdings" pitchFamily="2" charset="2"/>
              <a:buChar char="v"/>
            </a:pPr>
            <a:r>
              <a:rPr lang="ru-RU" sz="5100" dirty="0" smtClean="0"/>
              <a:t> Употреблять сладкое в качестве предпоследнего блюда</a:t>
            </a:r>
          </a:p>
          <a:p>
            <a:pPr>
              <a:buFont typeface="Wingdings" pitchFamily="2" charset="2"/>
              <a:buChar char="v"/>
            </a:pPr>
            <a:r>
              <a:rPr lang="ru-RU" sz="5100" dirty="0" smtClean="0"/>
              <a:t>  Нежелательно есть сладкое в перерывах между приёмами пищи, на ночь. </a:t>
            </a:r>
          </a:p>
          <a:p>
            <a:pPr>
              <a:buFont typeface="Wingdings" pitchFamily="2" charset="2"/>
              <a:buChar char="v"/>
            </a:pPr>
            <a:r>
              <a:rPr lang="ru-RU" sz="5100" dirty="0" smtClean="0"/>
              <a:t>После приёма сладкого лучше прополоскать рот  водой или зубными эликсирами, а если есть возможность, то почистить зубы щёткой.</a:t>
            </a:r>
          </a:p>
          <a:p>
            <a:pPr>
              <a:buFont typeface="Wingdings" pitchFamily="2" charset="2"/>
              <a:buChar char="v"/>
            </a:pPr>
            <a:r>
              <a:rPr lang="ru-RU" sz="5100" dirty="0" smtClean="0"/>
              <a:t> Желательно ограничить приём сладкого, </a:t>
            </a:r>
          </a:p>
          <a:p>
            <a:pPr>
              <a:buNone/>
            </a:pPr>
            <a:r>
              <a:rPr lang="ru-RU" sz="5100" smtClean="0"/>
              <a:t>      сделав один « </a:t>
            </a:r>
            <a:r>
              <a:rPr lang="ru-RU" sz="5100" dirty="0" smtClean="0"/>
              <a:t>сладкий» день в неделю.  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365104"/>
            <a:ext cx="846039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Сделайте сахар своим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ДРУГОМ!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Содержимое 4" descr="Сахар подорожал еще на 4 рубля СМИ Татарстана День Казани - новости, хроника событий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424770" cy="395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141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82985" y="548680"/>
            <a:ext cx="5945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 сахара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700808"/>
            <a:ext cx="482453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Родина сахара</a:t>
            </a:r>
            <a:r>
              <a:rPr lang="en-US" sz="2800" dirty="0" smtClean="0"/>
              <a:t> –</a:t>
            </a:r>
            <a:r>
              <a:rPr lang="ru-RU" sz="2800" dirty="0" smtClean="0"/>
              <a:t> Индия</a:t>
            </a:r>
            <a:r>
              <a:rPr lang="en-US" sz="2800" dirty="0" smtClean="0"/>
              <a:t>.</a:t>
            </a: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ru-RU" sz="2800" dirty="0" smtClean="0"/>
              <a:t>В Европе сахар был известен ещё римлянам</a:t>
            </a:r>
            <a:r>
              <a:rPr lang="en-US" sz="2800" dirty="0" smtClean="0"/>
              <a:t>.</a:t>
            </a: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ru-RU" sz="2800" dirty="0" smtClean="0"/>
              <a:t>История сахара в России начинается примерно с 11-12 веков. </a:t>
            </a:r>
          </a:p>
          <a:p>
            <a:pPr>
              <a:lnSpc>
                <a:spcPct val="90000"/>
              </a:lnSpc>
            </a:pP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ru-RU" sz="2800" dirty="0" smtClean="0"/>
              <a:t>Первая в России «сахарная палата» была открыта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Петром 1 в начали 18 века, и сырьё для сахара в возилось из-за границы.</a:t>
            </a:r>
            <a:endParaRPr lang="ru-RU" sz="2800" dirty="0"/>
          </a:p>
        </p:txBody>
      </p:sp>
      <p:pic>
        <p:nvPicPr>
          <p:cNvPr id="5" name="Picture 2" descr="http://www.profi-forex.org/system/news/18_cuka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024336" cy="20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ЕТР I ВЕЛИКИЙ Энциклопедический словарь EDUSPB полезная информация для чте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437112"/>
            <a:ext cx="1702660" cy="1872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8013576" cy="1800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Виды сахара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</a:t>
            </a:r>
            <a:r>
              <a:rPr lang="ru-RU" b="1" i="1" u="sng" dirty="0" smtClean="0"/>
              <a:t>Сахар </a:t>
            </a:r>
            <a:r>
              <a:rPr lang="ru-RU" b="1" i="1" u="sng" dirty="0"/>
              <a:t>тростниковый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2132856"/>
            <a:ext cx="4038600" cy="4525963"/>
          </a:xfrm>
        </p:spPr>
        <p:txBody>
          <a:bodyPr>
            <a:normAutofit/>
          </a:bodyPr>
          <a:lstStyle/>
          <a:p>
            <a:r>
              <a:rPr lang="ru-RU" dirty="0"/>
              <a:t>Стебли сахарного тростника, растения, в диком виде  росшего в Индии, являлись первоначальным сырьём для добывания </a:t>
            </a:r>
            <a:r>
              <a:rPr lang="ru-RU" dirty="0" smtClean="0"/>
              <a:t>сахара.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492896"/>
            <a:ext cx="365432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26" grpId="1"/>
      <p:bldP spid="205827" grpId="0" build="p"/>
      <p:bldP spid="205827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/>
              <a:t>Сахар свекловичный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en-US" dirty="0"/>
          </a:p>
          <a:p>
            <a:endParaRPr lang="ru-RU" dirty="0"/>
          </a:p>
        </p:txBody>
      </p:sp>
      <p:pic>
        <p:nvPicPr>
          <p:cNvPr id="9" name="Содержимое 8" descr="p_i_f Сахарку?"/>
          <p:cNvPicPr>
            <a:picLocks noGrp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616624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560" y="5659016"/>
            <a:ext cx="7588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Изготавливают из корнеплода – сахарной свеклы.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/>
      <p:bldP spid="2068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/>
              <a:t>Сахар кленовый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Кленовый </a:t>
            </a:r>
            <a:r>
              <a:rPr lang="ru-RU" dirty="0"/>
              <a:t>сахар-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традиционный </a:t>
            </a:r>
            <a:r>
              <a:rPr lang="ru-RU" dirty="0"/>
              <a:t>сахар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в </a:t>
            </a:r>
            <a:r>
              <a:rPr lang="ru-RU" dirty="0"/>
              <a:t>восточных </a:t>
            </a:r>
            <a:r>
              <a:rPr lang="ru-RU" dirty="0" smtClean="0"/>
              <a:t>провинциях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Канады, добываемый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 </a:t>
            </a:r>
            <a:r>
              <a:rPr lang="ru-RU" dirty="0"/>
              <a:t>17 столетия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из </a:t>
            </a:r>
            <a:r>
              <a:rPr lang="ru-RU" dirty="0"/>
              <a:t>сока сахарного клёна.</a:t>
            </a:r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6028" y="1772816"/>
            <a:ext cx="303356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9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  <p:bldP spid="20992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/>
              <a:t>Сахар пальмовый.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635896" y="1412776"/>
            <a:ext cx="4974704" cy="4680520"/>
          </a:xfrm>
        </p:spPr>
        <p:txBody>
          <a:bodyPr>
            <a:noAutofit/>
          </a:bodyPr>
          <a:lstStyle/>
          <a:p>
            <a:pPr lvl="2">
              <a:buNone/>
            </a:pPr>
            <a:r>
              <a:rPr lang="ru-RU" sz="2800" dirty="0" smtClean="0"/>
              <a:t>   </a:t>
            </a:r>
          </a:p>
          <a:p>
            <a:pPr lvl="2">
              <a:buNone/>
            </a:pPr>
            <a:r>
              <a:rPr lang="ru-RU" sz="2800" dirty="0" smtClean="0"/>
              <a:t>   </a:t>
            </a:r>
            <a:r>
              <a:rPr lang="ru-RU" sz="2800" i="1" dirty="0" smtClean="0"/>
              <a:t>Пальмовый сахар  также производят из сока разных видов пальм, собирая его способом надрезания цветочных початков.</a:t>
            </a:r>
            <a:endParaRPr lang="ru-RU" sz="2800" dirty="0" smtClean="0"/>
          </a:p>
          <a:p>
            <a:pPr lvl="2">
              <a:buNone/>
            </a:pP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89221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/>
      <p:bldP spid="2109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/>
              <a:t>Сахар сорговый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10668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i="1" dirty="0" smtClean="0"/>
          </a:p>
          <a:p>
            <a:pPr algn="ctr">
              <a:buNone/>
            </a:pPr>
            <a:r>
              <a:rPr lang="ru-RU" i="1" dirty="0" smtClean="0"/>
              <a:t>Сорговый сахар получают путем обработки злаковой культуры сорго.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254603"/>
            <a:ext cx="4821207" cy="483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211971" grpId="0" build="p" rev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888</Words>
  <Application>Microsoft Office PowerPoint</Application>
  <PresentationFormat>Экран (4:3)</PresentationFormat>
  <Paragraphs>235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Тема Office</vt:lpstr>
      <vt:lpstr>Диаграмма</vt:lpstr>
      <vt:lpstr>Лист Microsoft Excel 97-2003</vt:lpstr>
      <vt:lpstr>Исследовательский проект </vt:lpstr>
      <vt:lpstr>Презентация PowerPoint</vt:lpstr>
      <vt:lpstr>Презентация PowerPoint</vt:lpstr>
      <vt:lpstr>Презентация PowerPoint</vt:lpstr>
      <vt:lpstr>        Виды сахара                         Сахар тростниковый</vt:lpstr>
      <vt:lpstr>Сахар свекловичный</vt:lpstr>
      <vt:lpstr>Сахар кленовый</vt:lpstr>
      <vt:lpstr>Сахар пальмовый.</vt:lpstr>
      <vt:lpstr>Сахар сорговый</vt:lpstr>
      <vt:lpstr>Разновидности сахара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Загадки </vt:lpstr>
      <vt:lpstr>    Как Вы думаете, необходимо ли присутствие сладких продуктов в вашем рационе питания? </vt:lpstr>
      <vt:lpstr>Презентация PowerPoint</vt:lpstr>
      <vt:lpstr>Часто ли употребляете сладкое?</vt:lpstr>
      <vt:lpstr>Как Вы считаете, сахар приносит пользу или вред?</vt:lpstr>
      <vt:lpstr>Хотели бы Вы знать о сахаре больше?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RePack by Diakov</cp:lastModifiedBy>
  <cp:revision>60</cp:revision>
  <dcterms:created xsi:type="dcterms:W3CDTF">2013-01-06T18:32:13Z</dcterms:created>
  <dcterms:modified xsi:type="dcterms:W3CDTF">2017-01-22T20:02:30Z</dcterms:modified>
</cp:coreProperties>
</file>