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63" r:id="rId5"/>
    <p:sldId id="258" r:id="rId6"/>
    <p:sldId id="259" r:id="rId7"/>
    <p:sldId id="264" r:id="rId8"/>
    <p:sldId id="260" r:id="rId9"/>
    <p:sldId id="261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FF99"/>
    <a:srgbClr val="CC3300"/>
    <a:srgbClr val="FF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DC8D7-C554-4296-BDE4-AECE507A62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C0E00-679D-4AA5-981C-CAC57B4CC2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7AC11-8C33-447F-93E4-DD90F2E719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1EA9E-DE1A-4A59-93B5-19B8C1E096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349E0-117A-4CB2-9E78-25AB2DEE0F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BD380-C328-4273-B545-B5923FBDDE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B574A-38A8-44A4-B7D0-4C2CDF869E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5207A-9953-41F3-86DA-E9A1AAA986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C2047-034A-4DD9-A25F-9205AE7752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6EB64-9BFA-46C9-870C-F31719A248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AA205-6D5E-4B41-9B97-181D411B2D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CC66"/>
            </a:gs>
            <a:gs pos="100000">
              <a:srgbClr val="FFFF99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fld id="{452CD4CF-CC52-495E-862B-5A193B77DF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5"/>
          <p:cNvSpPr>
            <a:spLocks noChangeArrowheads="1" noChangeShapeType="1" noTextEdit="1"/>
          </p:cNvSpPr>
          <p:nvPr/>
        </p:nvSpPr>
        <p:spPr bwMode="auto">
          <a:xfrm>
            <a:off x="827088" y="1989138"/>
            <a:ext cx="7489825" cy="19446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CC66"/>
                    </a:gs>
                    <a:gs pos="50000">
                      <a:srgbClr val="CC3300"/>
                    </a:gs>
                    <a:gs pos="100000">
                      <a:srgbClr val="FFCC66"/>
                    </a:gs>
                  </a:gsLst>
                  <a:lin ang="189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Courier New"/>
                <a:cs typeface="Courier New"/>
              </a:rPr>
              <a:t>ИМПРЕССИОНИЗМ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Эдуард Мане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981075"/>
            <a:ext cx="7993063" cy="4103688"/>
          </a:xfrm>
        </p:spPr>
        <p:txBody>
          <a:bodyPr/>
          <a:lstStyle/>
          <a:p>
            <a:pPr eaLnBrk="1" hangingPunct="1"/>
            <a:r>
              <a:rPr lang="ru-RU" sz="2400" smtClean="0">
                <a:latin typeface="Courier New" pitchFamily="49" charset="0"/>
              </a:rPr>
              <a:t>Пренебрегает светскими условностями, общепринятыми идеалами красоты</a:t>
            </a:r>
          </a:p>
          <a:p>
            <a:pPr algn="ctr" eaLnBrk="1" hangingPunct="1">
              <a:buFontTx/>
              <a:buNone/>
            </a:pPr>
            <a:r>
              <a:rPr lang="ru-RU" sz="2400" b="1" smtClean="0">
                <a:latin typeface="Courier New" pitchFamily="49" charset="0"/>
              </a:rPr>
              <a:t>«Завтрак на траве»</a:t>
            </a:r>
          </a:p>
          <a:p>
            <a:pPr eaLnBrk="1" hangingPunct="1"/>
            <a:r>
              <a:rPr lang="ru-RU" sz="2400" smtClean="0">
                <a:latin typeface="Courier New" pitchFamily="49" charset="0"/>
              </a:rPr>
              <a:t>Открывает подлинную красоту в повседневном течении жизни.</a:t>
            </a:r>
          </a:p>
          <a:p>
            <a:pPr algn="ctr" eaLnBrk="1" hangingPunct="1">
              <a:buFontTx/>
              <a:buNone/>
            </a:pPr>
            <a:r>
              <a:rPr lang="ru-RU" sz="2400" b="1" smtClean="0">
                <a:latin typeface="Courier New" pitchFamily="49" charset="0"/>
              </a:rPr>
              <a:t>«Балкон»</a:t>
            </a:r>
          </a:p>
          <a:p>
            <a:pPr eaLnBrk="1" hangingPunct="1"/>
            <a:r>
              <a:rPr lang="ru-RU" sz="2400" smtClean="0">
                <a:latin typeface="Courier New" pitchFamily="49" charset="0"/>
              </a:rPr>
              <a:t>Придает поэтичности обычному, реальному образу</a:t>
            </a:r>
          </a:p>
          <a:p>
            <a:pPr algn="ctr" eaLnBrk="1" hangingPunct="1">
              <a:buFontTx/>
              <a:buNone/>
            </a:pPr>
            <a:r>
              <a:rPr lang="ru-RU" sz="2400" b="1" smtClean="0">
                <a:latin typeface="Courier New" pitchFamily="49" charset="0"/>
              </a:rPr>
              <a:t>«Олимпия»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Э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395288" y="333375"/>
            <a:ext cx="3600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</a:rPr>
              <a:t>Э.Мане. Завтрак на траве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1713" y="188913"/>
            <a:ext cx="4600575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2627313" y="333375"/>
            <a:ext cx="4032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</a:rPr>
              <a:t>Э.Мане. Балкон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395288" y="333375"/>
            <a:ext cx="43926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</a:rPr>
              <a:t>Э.Мане. Олимпия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Клод Моне</a:t>
            </a:r>
          </a:p>
        </p:txBody>
      </p: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539750" y="1196975"/>
            <a:ext cx="8280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611188" y="1125538"/>
            <a:ext cx="8137525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/>
              <a:t>     </a:t>
            </a:r>
            <a:r>
              <a:rPr lang="ru-RU" sz="2000">
                <a:latin typeface="Courier New" pitchFamily="49" charset="0"/>
              </a:rPr>
              <a:t>Первым формулирует принципы нового направления, разрабатывает программу пленера и характерную для данного направления технику.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000">
                <a:latin typeface="Courier New" pitchFamily="49" charset="0"/>
              </a:rPr>
              <a:t>  Мир, погруженный в воздушную среду, лишается материальности, превращается в гармонию световых пятен.</a:t>
            </a:r>
          </a:p>
          <a:p>
            <a:pPr algn="ctr">
              <a:spcBef>
                <a:spcPct val="50000"/>
              </a:spcBef>
            </a:pPr>
            <a:r>
              <a:rPr lang="ru-RU" sz="2000" b="1">
                <a:latin typeface="Courier New" pitchFamily="49" charset="0"/>
              </a:rPr>
              <a:t>«Бульвар Капуцинок»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000">
                <a:latin typeface="Courier New" pitchFamily="49" charset="0"/>
              </a:rPr>
              <a:t>  Писал один и тот же мотив, исследуя эффекты освещения в разное время суток и в различные времена года.</a:t>
            </a:r>
          </a:p>
          <a:p>
            <a:pPr algn="ctr">
              <a:spcBef>
                <a:spcPct val="50000"/>
              </a:spcBef>
            </a:pPr>
            <a:r>
              <a:rPr lang="ru-RU" sz="2000" b="1">
                <a:latin typeface="Courier New" pitchFamily="49" charset="0"/>
              </a:rPr>
              <a:t>«Руанский собор»</a:t>
            </a:r>
          </a:p>
          <a:p>
            <a:pPr algn="ctr">
              <a:spcBef>
                <a:spcPct val="50000"/>
              </a:spcBef>
            </a:pPr>
            <a:r>
              <a:rPr lang="ru-RU" sz="2000" b="1">
                <a:latin typeface="Courier New" pitchFamily="49" charset="0"/>
              </a:rPr>
              <a:t>«Кувшинки»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000" b="1">
                <a:latin typeface="Courier New" pitchFamily="49" charset="0"/>
              </a:rPr>
              <a:t>  </a:t>
            </a:r>
            <a:r>
              <a:rPr lang="ru-RU" sz="2000">
                <a:latin typeface="Courier New" pitchFamily="49" charset="0"/>
              </a:rPr>
              <a:t>Считал, что черного цвета в природе нет, утверждал, что даже тени цветные.      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Моне_Бульвар Капуцино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4875" y="188913"/>
            <a:ext cx="4848225" cy="64087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2843213" y="260350"/>
            <a:ext cx="3816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К. Моне. Бульвар Капуцинок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Моне_Пруд с Кувшинками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88913"/>
            <a:ext cx="3816350" cy="314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411" name="Picture 5" descr="Моне_Пруд с Кувшинками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188913"/>
            <a:ext cx="4032250" cy="316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412" name="Picture 6" descr="Моне_Пруд с Кувшинками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3429000"/>
            <a:ext cx="3816350" cy="3074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413" name="Picture 7" descr="Моне_Пруд с Кувшинкам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6463" y="3429000"/>
            <a:ext cx="4032250" cy="3051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414" name="Text Box 8"/>
          <p:cNvSpPr txBox="1">
            <a:spLocks noChangeArrowheads="1"/>
          </p:cNvSpPr>
          <p:nvPr/>
        </p:nvSpPr>
        <p:spPr bwMode="auto">
          <a:xfrm>
            <a:off x="539750" y="333375"/>
            <a:ext cx="3527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</a:rPr>
              <a:t>К. Моне Кувшинки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Моне_Руанский в полден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404813"/>
            <a:ext cx="271462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5" descr="Моне_Руанский в утреннем свет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404813"/>
            <a:ext cx="28956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6" descr="Моне_Руанский пасмурн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404813"/>
            <a:ext cx="28575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 Box 7"/>
          <p:cNvSpPr txBox="1">
            <a:spLocks noChangeArrowheads="1"/>
          </p:cNvSpPr>
          <p:nvPr/>
        </p:nvSpPr>
        <p:spPr bwMode="auto">
          <a:xfrm>
            <a:off x="250825" y="5229225"/>
            <a:ext cx="2663825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/>
              <a:t>К. Моне. </a:t>
            </a:r>
          </a:p>
          <a:p>
            <a:pPr algn="ctr">
              <a:spcBef>
                <a:spcPct val="50000"/>
              </a:spcBef>
            </a:pPr>
            <a:r>
              <a:rPr lang="ru-RU" sz="1600" b="1"/>
              <a:t>Руанский собор, западный портал и башня Сен-Роман, полдень.</a:t>
            </a:r>
            <a:r>
              <a:rPr lang="ru-RU" sz="1600"/>
              <a:t> </a:t>
            </a:r>
          </a:p>
        </p:txBody>
      </p:sp>
      <p:sp>
        <p:nvSpPr>
          <p:cNvPr id="18438" name="Text Box 8"/>
          <p:cNvSpPr txBox="1">
            <a:spLocks noChangeArrowheads="1"/>
          </p:cNvSpPr>
          <p:nvPr/>
        </p:nvSpPr>
        <p:spPr bwMode="auto">
          <a:xfrm>
            <a:off x="3203575" y="5229225"/>
            <a:ext cx="2663825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/>
              <a:t>К. Моне. </a:t>
            </a:r>
          </a:p>
          <a:p>
            <a:pPr algn="ctr">
              <a:spcBef>
                <a:spcPct val="50000"/>
              </a:spcBef>
            </a:pPr>
            <a:r>
              <a:rPr lang="ru-RU" sz="1600" b="1"/>
              <a:t>Портал Руанского собора: гармония в утреннем свете</a:t>
            </a:r>
            <a:r>
              <a:rPr lang="ru-RU" sz="1600"/>
              <a:t> </a:t>
            </a:r>
          </a:p>
        </p:txBody>
      </p:sp>
      <p:sp>
        <p:nvSpPr>
          <p:cNvPr id="18439" name="Text Box 9"/>
          <p:cNvSpPr txBox="1">
            <a:spLocks noChangeArrowheads="1"/>
          </p:cNvSpPr>
          <p:nvPr/>
        </p:nvSpPr>
        <p:spPr bwMode="auto">
          <a:xfrm>
            <a:off x="6227763" y="5229225"/>
            <a:ext cx="2663825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/>
              <a:t>К. Моне. </a:t>
            </a:r>
          </a:p>
          <a:p>
            <a:pPr algn="ctr">
              <a:spcBef>
                <a:spcPct val="50000"/>
              </a:spcBef>
            </a:pPr>
            <a:r>
              <a:rPr lang="ru-RU" sz="1600" b="1"/>
              <a:t>Руанский собор, западный портал, пасмурная погода.</a:t>
            </a:r>
            <a:r>
              <a:rPr lang="ru-RU" sz="16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Камилл Писсарро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060575"/>
            <a:ext cx="8353425" cy="3097213"/>
          </a:xfrm>
        </p:spPr>
        <p:txBody>
          <a:bodyPr/>
          <a:lstStyle/>
          <a:p>
            <a:pPr eaLnBrk="1" hangingPunct="1"/>
            <a:r>
              <a:rPr lang="ru-RU" sz="2400" smtClean="0">
                <a:latin typeface="Courier New" pitchFamily="49" charset="0"/>
              </a:rPr>
              <a:t>Искал художественную прелесть в обыденном, а значительность – в повседневном.</a:t>
            </a:r>
          </a:p>
          <a:p>
            <a:pPr algn="ctr" eaLnBrk="1" hangingPunct="1">
              <a:buFontTx/>
              <a:buNone/>
            </a:pPr>
            <a:r>
              <a:rPr lang="ru-RU" sz="2400" b="1" smtClean="0">
                <a:latin typeface="Courier New" pitchFamily="49" charset="0"/>
              </a:rPr>
              <a:t>«Жатва»</a:t>
            </a:r>
          </a:p>
          <a:p>
            <a:pPr eaLnBrk="1" hangingPunct="1"/>
            <a:r>
              <a:rPr lang="ru-RU" sz="2400" smtClean="0">
                <a:latin typeface="Courier New" pitchFamily="49" charset="0"/>
              </a:rPr>
              <a:t>Париж и его окрестности предстают и в лиловых сумерках, и в тумане серого утра, и в синеве зимнего дня.</a:t>
            </a:r>
          </a:p>
          <a:p>
            <a:pPr algn="ctr" eaLnBrk="1" hangingPunct="1">
              <a:buFontTx/>
              <a:buNone/>
            </a:pPr>
            <a:r>
              <a:rPr lang="ru-RU" sz="2400" b="1" smtClean="0">
                <a:latin typeface="Courier New" pitchFamily="49" charset="0"/>
              </a:rPr>
              <a:t>«Бульвар Монмартр»</a:t>
            </a:r>
          </a:p>
          <a:p>
            <a:pPr algn="ctr" eaLnBrk="1" hangingPunct="1">
              <a:buFontTx/>
              <a:buNone/>
            </a:pPr>
            <a:endParaRPr lang="ru-RU" sz="2400" b="1" smtClean="0"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Писсарро_Жат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179388" y="6491288"/>
            <a:ext cx="25923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</a:rPr>
              <a:t>К. Писсарро.  Жатва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Импрессионисты</a:t>
            </a:r>
          </a:p>
        </p:txBody>
      </p:sp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2268538" y="1484313"/>
            <a:ext cx="457200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Courier New" pitchFamily="49" charset="0"/>
              </a:rPr>
              <a:t>• Э. Мане</a:t>
            </a:r>
          </a:p>
          <a:p>
            <a:r>
              <a:rPr lang="ru-RU" sz="2800" b="1">
                <a:latin typeface="Courier New" pitchFamily="49" charset="0"/>
              </a:rPr>
              <a:t>• Э. Дега</a:t>
            </a:r>
          </a:p>
          <a:p>
            <a:r>
              <a:rPr lang="ru-RU" sz="2800" b="1">
                <a:latin typeface="Courier New" pitchFamily="49" charset="0"/>
              </a:rPr>
              <a:t>• К. Моне</a:t>
            </a:r>
          </a:p>
          <a:p>
            <a:r>
              <a:rPr lang="ru-RU" sz="2800" b="1">
                <a:latin typeface="Courier New" pitchFamily="49" charset="0"/>
              </a:rPr>
              <a:t>• О.</a:t>
            </a:r>
            <a:r>
              <a:rPr lang="en-US" sz="2800" b="1">
                <a:latin typeface="Courier New" pitchFamily="49" charset="0"/>
              </a:rPr>
              <a:t> </a:t>
            </a:r>
            <a:r>
              <a:rPr lang="ru-RU" sz="2800" b="1">
                <a:latin typeface="Courier New" pitchFamily="49" charset="0"/>
              </a:rPr>
              <a:t>Ренуар</a:t>
            </a:r>
          </a:p>
          <a:p>
            <a:r>
              <a:rPr lang="ru-RU" sz="2800" b="1">
                <a:latin typeface="Courier New" pitchFamily="49" charset="0"/>
              </a:rPr>
              <a:t>• А. Сислей</a:t>
            </a:r>
          </a:p>
          <a:p>
            <a:r>
              <a:rPr lang="ru-RU" sz="2800" b="1">
                <a:latin typeface="Courier New" pitchFamily="49" charset="0"/>
              </a:rPr>
              <a:t>• К. Писсарро</a:t>
            </a:r>
          </a:p>
          <a:p>
            <a:r>
              <a:rPr lang="ru-RU" sz="2800" b="1">
                <a:latin typeface="Courier New" pitchFamily="49" charset="0"/>
              </a:rPr>
              <a:t>• Г. Кайботт</a:t>
            </a:r>
          </a:p>
          <a:p>
            <a:r>
              <a:rPr lang="ru-RU" sz="2800" b="1">
                <a:latin typeface="Courier New" pitchFamily="49" charset="0"/>
              </a:rPr>
              <a:t>• Б. Моризо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Писсарро_Бульвар Монмарт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539750" y="0"/>
            <a:ext cx="7777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К. Писсарро. Бульвар Монмартр. После полудня. Солнце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5"/>
          <p:cNvSpPr txBox="1">
            <a:spLocks noChangeArrowheads="1"/>
          </p:cNvSpPr>
          <p:nvPr/>
        </p:nvSpPr>
        <p:spPr bwMode="auto">
          <a:xfrm>
            <a:off x="684213" y="404813"/>
            <a:ext cx="51831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22531" name="Picture 7" descr="Писсарро_Бульвар Монмарт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6"/>
          <p:cNvSpPr>
            <a:spLocks noChangeArrowheads="1"/>
          </p:cNvSpPr>
          <p:nvPr/>
        </p:nvSpPr>
        <p:spPr bwMode="auto">
          <a:xfrm>
            <a:off x="468313" y="260350"/>
            <a:ext cx="66278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К. Писсарро. Бульвар Монмартр. После полудня. Дождь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Писсарро_Бульвар Монмарт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5"/>
          <p:cNvSpPr>
            <a:spLocks noChangeArrowheads="1"/>
          </p:cNvSpPr>
          <p:nvPr/>
        </p:nvSpPr>
        <p:spPr bwMode="auto">
          <a:xfrm>
            <a:off x="539750" y="260350"/>
            <a:ext cx="5876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К. Писсарро. Бульвар Монмартр. Утро. Пасмурно.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Огюст Ренуар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8353425" cy="36004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smtClean="0">
                <a:latin typeface="Courier New" pitchFamily="49" charset="0"/>
              </a:rPr>
              <a:t>«Живописец счастья»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>
                <a:latin typeface="Courier New" pitchFamily="49" charset="0"/>
              </a:rPr>
              <a:t>Истинное призвание – изображение человека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>
                <a:latin typeface="Courier New" pitchFamily="49" charset="0"/>
              </a:rPr>
              <a:t>Образы построены на гармоничных, чистых, мажорных красочных сочетаниях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sz="2400" b="1" smtClean="0">
                <a:latin typeface="Courier New" pitchFamily="49" charset="0"/>
              </a:rPr>
              <a:t>«Портрет Жанны Сомари»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sz="1600" smtClean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400" smtClean="0">
                <a:latin typeface="Courier New" pitchFamily="49" charset="0"/>
              </a:rPr>
              <a:t>Человек – неотрывная, самая прекрасная часть природы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400" b="1" smtClean="0">
                <a:latin typeface="Courier New" pitchFamily="49" charset="0"/>
              </a:rPr>
              <a:t>«Завтрак Гребцов»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Ренуар_Портрет Жанны Сомар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3113" y="188913"/>
            <a:ext cx="521970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2268538" y="6308725"/>
            <a:ext cx="4752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</a:rPr>
              <a:t>О. Ренуар. Портрет Жанны Сомари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Ренуар_Портрет Жанны Сомари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188913"/>
            <a:ext cx="3667125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2700338" y="6308725"/>
            <a:ext cx="37322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>
                <a:solidFill>
                  <a:schemeClr val="bg1"/>
                </a:solidFill>
              </a:rPr>
              <a:t>О. Ренуар. Портрет Жанны Сомари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Ренуар_Завтрак Гребц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179388" y="0"/>
            <a:ext cx="56880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</a:rPr>
              <a:t>О. Ренуар. Завтрак гребцов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Эдгар Дега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125538"/>
            <a:ext cx="8229600" cy="4751387"/>
          </a:xfrm>
        </p:spPr>
        <p:txBody>
          <a:bodyPr/>
          <a:lstStyle/>
          <a:p>
            <a:pPr eaLnBrk="1" hangingPunct="1"/>
            <a:r>
              <a:rPr lang="ru-RU" sz="2400" smtClean="0">
                <a:latin typeface="Courier New" pitchFamily="49" charset="0"/>
              </a:rPr>
              <a:t>Противник непосредственности в искусстве, пленэра, почти никогда не писал картин с натуры.</a:t>
            </a:r>
          </a:p>
          <a:p>
            <a:pPr eaLnBrk="1" hangingPunct="1"/>
            <a:r>
              <a:rPr lang="ru-RU" sz="2400" smtClean="0">
                <a:latin typeface="Courier New" pitchFamily="49" charset="0"/>
              </a:rPr>
              <a:t>Изображал будни театра, ипподрома, женщин за туалетом, сцены труда.</a:t>
            </a:r>
          </a:p>
          <a:p>
            <a:pPr algn="ctr" eaLnBrk="1" hangingPunct="1">
              <a:buFontTx/>
              <a:buNone/>
            </a:pPr>
            <a:r>
              <a:rPr lang="ru-RU" sz="2400" b="1" smtClean="0">
                <a:latin typeface="Courier New" pitchFamily="49" charset="0"/>
              </a:rPr>
              <a:t>«Голубые танцовщицы»</a:t>
            </a:r>
          </a:p>
          <a:p>
            <a:pPr algn="ctr" eaLnBrk="1" hangingPunct="1">
              <a:buFontTx/>
              <a:buNone/>
            </a:pPr>
            <a:r>
              <a:rPr lang="ru-RU" sz="2400" b="1" smtClean="0">
                <a:latin typeface="Courier New" pitchFamily="49" charset="0"/>
              </a:rPr>
              <a:t>«Гладильщицы»</a:t>
            </a:r>
          </a:p>
          <a:p>
            <a:pPr algn="ctr" eaLnBrk="1" hangingPunct="1">
              <a:buFontTx/>
              <a:buNone/>
            </a:pPr>
            <a:r>
              <a:rPr lang="ru-RU" sz="2400" b="1" smtClean="0">
                <a:latin typeface="Courier New" pitchFamily="49" charset="0"/>
              </a:rPr>
              <a:t>«Скаковые лошади перед трибуной»</a:t>
            </a:r>
          </a:p>
          <a:p>
            <a:pPr eaLnBrk="1" hangingPunct="1"/>
            <a:r>
              <a:rPr lang="ru-RU" sz="2400" smtClean="0">
                <a:latin typeface="Courier New" pitchFamily="49" charset="0"/>
              </a:rPr>
              <a:t>Картины овеяны грустью, иногда ироничны, порой саркастичны</a:t>
            </a:r>
          </a:p>
          <a:p>
            <a:pPr algn="ctr" eaLnBrk="1" hangingPunct="1">
              <a:buFontTx/>
              <a:buNone/>
            </a:pPr>
            <a:r>
              <a:rPr lang="ru-RU" sz="2400" b="1" smtClean="0">
                <a:latin typeface="Courier New" pitchFamily="49" charset="0"/>
              </a:rPr>
              <a:t>«Абсент»</a:t>
            </a:r>
          </a:p>
          <a:p>
            <a:pPr eaLnBrk="1" hangingPunct="1"/>
            <a:endParaRPr lang="ru-RU" sz="2400" b="1" smtClean="0">
              <a:latin typeface="Courier New" pitchFamily="49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Дега_Голубые танцовщиц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3025" y="188913"/>
            <a:ext cx="6456363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1547813" y="333375"/>
            <a:ext cx="3600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</a:rPr>
              <a:t>Э.Дега. Голубые танцовщицы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Дега_Гладильщиц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88913"/>
            <a:ext cx="6840538" cy="643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1403350" y="260350"/>
            <a:ext cx="43926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</a:rPr>
              <a:t>Э. Дега. Гладильщицы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Начало импрессионизма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8229600" cy="58324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smtClean="0">
                <a:latin typeface="Courier New" pitchFamily="49" charset="0"/>
              </a:rPr>
              <a:t>Начало в 1874 г. - Париж. Первая выставка импрессионистов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latin typeface="Courier New" pitchFamily="49" charset="0"/>
              </a:rPr>
              <a:t>Выставка объединила художников, не признанных широкой публикой и</a:t>
            </a:r>
            <a:r>
              <a:rPr lang="en-US" sz="2000" smtClean="0">
                <a:latin typeface="Courier New" pitchFamily="49" charset="0"/>
              </a:rPr>
              <a:t> </a:t>
            </a:r>
            <a:r>
              <a:rPr lang="ru-RU" sz="2000" smtClean="0">
                <a:latin typeface="Courier New" pitchFamily="49" charset="0"/>
              </a:rPr>
              <a:t>отвергаемых жюри салонов - «Салон Отверженных»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latin typeface="Courier New" pitchFamily="49" charset="0"/>
              </a:rPr>
              <a:t>Термин «импрессионизм» (от французского слова «impression» — «впечатление») произнесен критиком </a:t>
            </a:r>
            <a:r>
              <a:rPr lang="ru-RU" sz="2000" b="1" smtClean="0">
                <a:latin typeface="Courier New" pitchFamily="49" charset="0"/>
              </a:rPr>
              <a:t>Леруа</a:t>
            </a:r>
            <a:r>
              <a:rPr lang="ru-RU" sz="2000" smtClean="0">
                <a:latin typeface="Courier New" pitchFamily="49" charset="0"/>
              </a:rPr>
              <a:t> относительно картины </a:t>
            </a:r>
            <a:r>
              <a:rPr lang="ru-RU" sz="2000" b="1" smtClean="0">
                <a:latin typeface="Courier New" pitchFamily="49" charset="0"/>
                <a:hlinkClick r:id="rId2" action="ppaction://hlinksldjump"/>
              </a:rPr>
              <a:t>Клода Моне «Впечатление. Восход солнца»</a:t>
            </a:r>
            <a:endParaRPr lang="ru-RU" sz="2000" b="1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b="1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latin typeface="Courier New" pitchFamily="49" charset="0"/>
              </a:rPr>
              <a:t>Выставки импрессионистов с 1874 по 1886 г.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latin typeface="Courier New" pitchFamily="49" charset="0"/>
              </a:rPr>
              <a:t>Импрессионизм был мировым направлением в культуре, пронизавшим</a:t>
            </a:r>
            <a:r>
              <a:rPr lang="en-US" sz="2000" smtClean="0">
                <a:latin typeface="Courier New" pitchFamily="49" charset="0"/>
              </a:rPr>
              <a:t> </a:t>
            </a:r>
            <a:r>
              <a:rPr lang="ru-RU" sz="2000" smtClean="0">
                <a:latin typeface="Courier New" pitchFamily="49" charset="0"/>
              </a:rPr>
              <a:t>собой все виды изобразительного искусства, литературу, музыку, театр, повлиявшим на видение мира и философию людей</a:t>
            </a:r>
          </a:p>
          <a:p>
            <a:pPr eaLnBrk="1" hangingPunct="1">
              <a:lnSpc>
                <a:spcPct val="80000"/>
              </a:lnSpc>
            </a:pPr>
            <a:endParaRPr lang="ru-RU" sz="200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latin typeface="Courier New" pitchFamily="49" charset="0"/>
              </a:rPr>
              <a:t>Импрессионисты отказались в своих работах от повествования, фабулы, от социальной критики.</a:t>
            </a:r>
          </a:p>
        </p:txBody>
      </p:sp>
      <p:sp>
        <p:nvSpPr>
          <p:cNvPr id="4100" name="Line 4">
            <a:hlinkClick r:id="rId3" action="ppaction://hlinksldjump"/>
          </p:cNvPr>
          <p:cNvSpPr>
            <a:spLocks noChangeShapeType="1"/>
          </p:cNvSpPr>
          <p:nvPr/>
        </p:nvSpPr>
        <p:spPr bwMode="auto">
          <a:xfrm>
            <a:off x="8243888" y="6524625"/>
            <a:ext cx="720725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Дега_Абсен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9963" y="188913"/>
            <a:ext cx="4664075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2339975" y="6308725"/>
            <a:ext cx="41036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</a:rPr>
              <a:t>Э. Дега. Абсент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Моне_Восход солнца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3708400" y="0"/>
            <a:ext cx="5184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</a:rPr>
              <a:t>Э.Моне  «Впечатление. Восход солнца»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8229600" cy="490537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Французский импрессионизм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507413" cy="56880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800" smtClean="0">
                <a:latin typeface="Courier New" pitchFamily="49" charset="0"/>
              </a:rPr>
              <a:t>Это стилистическое направление, особое мировидение, мироощущение, мировосприятие.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80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800" smtClean="0">
                <a:latin typeface="Courier New" pitchFamily="49" charset="0"/>
              </a:rPr>
              <a:t>Импрессионисты — основоположники современного </a:t>
            </a:r>
            <a:r>
              <a:rPr lang="ru-RU" sz="1800" b="1" smtClean="0">
                <a:latin typeface="Courier New" pitchFamily="49" charset="0"/>
              </a:rPr>
              <a:t>искусства</a:t>
            </a:r>
            <a:r>
              <a:rPr lang="ru-RU" sz="1800" smtClean="0">
                <a:latin typeface="Courier New" pitchFamily="49" charset="0"/>
              </a:rPr>
              <a:t>. Они установили прямую </a:t>
            </a:r>
            <a:r>
              <a:rPr lang="ru-RU" sz="1800" b="1" smtClean="0">
                <a:latin typeface="Courier New" pitchFamily="49" charset="0"/>
              </a:rPr>
              <a:t>связь между глазом живописца и светом</a:t>
            </a:r>
            <a:r>
              <a:rPr lang="ru-RU" sz="1800" smtClean="0">
                <a:latin typeface="Courier New" pitchFamily="49" charset="0"/>
              </a:rPr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80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800" smtClean="0">
                <a:latin typeface="Courier New" pitchFamily="49" charset="0"/>
              </a:rPr>
              <a:t>Это особый творческий метод, в основе которого </a:t>
            </a:r>
            <a:r>
              <a:rPr lang="ru-RU" sz="1800" b="1" smtClean="0">
                <a:latin typeface="Courier New" pitchFamily="49" charset="0"/>
              </a:rPr>
              <a:t>передача впечатления, фиксация ускользающих мгновений жизни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800" b="1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800" b="1" smtClean="0">
                <a:latin typeface="Courier New" pitchFamily="49" charset="0"/>
              </a:rPr>
              <a:t>Влияние света и воздуха на формы и тона предметов - </a:t>
            </a:r>
            <a:r>
              <a:rPr lang="ru-RU" sz="1800" smtClean="0">
                <a:latin typeface="Courier New" pitchFamily="49" charset="0"/>
              </a:rPr>
              <a:t>одно из основных требований, предъявленных к картине.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80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800" b="1" smtClean="0">
                <a:latin typeface="Courier New" pitchFamily="49" charset="0"/>
              </a:rPr>
              <a:t>Воспроизвести впечатление от мгновенного взгляда на пейзаж</a:t>
            </a:r>
            <a:r>
              <a:rPr lang="ru-RU" sz="1800" smtClean="0">
                <a:latin typeface="Courier New" pitchFamily="49" charset="0"/>
              </a:rPr>
              <a:t>,при особенной игре света, в момент, когда формы еще не поняты и только еще начинается процесс усвоения мозгом того, что видит глаз.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80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800" b="1" smtClean="0">
                <a:latin typeface="Courier New" pitchFamily="49" charset="0"/>
              </a:rPr>
              <a:t>Впечатление иногда подобно тому, какое ощущает только что проснувшийся человек, видящий свет и цвета, но не успевший еще сообразить, где он и что перед ним находится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Французский импрессионизм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12875"/>
            <a:ext cx="8893175" cy="4713288"/>
          </a:xfrm>
        </p:spPr>
        <p:txBody>
          <a:bodyPr/>
          <a:lstStyle/>
          <a:p>
            <a:pPr marL="182563" indent="-182563" eaLnBrk="1" hangingPunct="1">
              <a:lnSpc>
                <a:spcPct val="80000"/>
              </a:lnSpc>
              <a:buFontTx/>
              <a:buNone/>
            </a:pPr>
            <a:r>
              <a:rPr lang="ru-RU" sz="1400" smtClean="0"/>
              <a:t> • </a:t>
            </a:r>
            <a:r>
              <a:rPr lang="ru-RU" sz="1200" smtClean="0"/>
              <a:t>   </a:t>
            </a:r>
            <a:r>
              <a:rPr lang="ru-RU" sz="1600" b="1" smtClean="0">
                <a:latin typeface="Courier New" pitchFamily="49" charset="0"/>
              </a:rPr>
              <a:t>Этюд как законченное произведение</a:t>
            </a:r>
            <a:r>
              <a:rPr lang="ru-RU" sz="1600" smtClean="0">
                <a:latin typeface="Courier New" pitchFamily="49" charset="0"/>
              </a:rPr>
              <a:t>. Перестановка акцента: то,   что раньше казалось этюдом, заготовкой, стало целью их живописи.</a:t>
            </a:r>
          </a:p>
          <a:p>
            <a:pPr marL="182563" indent="-182563" eaLnBrk="1" hangingPunct="1">
              <a:lnSpc>
                <a:spcPct val="80000"/>
              </a:lnSpc>
              <a:buFontTx/>
              <a:buNone/>
            </a:pPr>
            <a:endParaRPr lang="ru-RU" sz="1600" smtClean="0">
              <a:latin typeface="Courier New" pitchFamily="49" charset="0"/>
            </a:endParaRPr>
          </a:p>
          <a:p>
            <a:pPr marL="182563" indent="-182563" eaLnBrk="1" hangingPunct="1">
              <a:lnSpc>
                <a:spcPct val="80000"/>
              </a:lnSpc>
            </a:pPr>
            <a:r>
              <a:rPr lang="ru-RU" sz="1600" b="1" smtClean="0">
                <a:latin typeface="Courier New" pitchFamily="49" charset="0"/>
              </a:rPr>
              <a:t> Сближение этюда и картины, а нередко и слияние нескольких</a:t>
            </a:r>
          </a:p>
          <a:p>
            <a:pPr marL="182563" indent="-182563" eaLnBrk="1" hangingPunct="1">
              <a:lnSpc>
                <a:spcPct val="80000"/>
              </a:lnSpc>
              <a:buFontTx/>
              <a:buNone/>
            </a:pPr>
            <a:r>
              <a:rPr lang="ru-RU" sz="1600" b="1" smtClean="0">
                <a:latin typeface="Courier New" pitchFamily="49" charset="0"/>
              </a:rPr>
              <a:t>  стадий работы в один непрерывный процесс.</a:t>
            </a:r>
          </a:p>
          <a:p>
            <a:pPr marL="182563" indent="-182563" eaLnBrk="1" hangingPunct="1">
              <a:lnSpc>
                <a:spcPct val="80000"/>
              </a:lnSpc>
              <a:buFontTx/>
              <a:buNone/>
            </a:pPr>
            <a:endParaRPr lang="ru-RU" sz="1600" b="1" smtClean="0">
              <a:latin typeface="Courier New" pitchFamily="49" charset="0"/>
            </a:endParaRPr>
          </a:p>
          <a:p>
            <a:pPr marL="182563" indent="-182563" eaLnBrk="1" hangingPunct="1">
              <a:lnSpc>
                <a:spcPct val="80000"/>
              </a:lnSpc>
              <a:buFontTx/>
              <a:buNone/>
            </a:pPr>
            <a:r>
              <a:rPr lang="ru-RU" sz="1600" smtClean="0">
                <a:latin typeface="Courier New" pitchFamily="49" charset="0"/>
              </a:rPr>
              <a:t>• </a:t>
            </a:r>
            <a:r>
              <a:rPr lang="ru-RU" sz="1600" b="1" smtClean="0">
                <a:latin typeface="Courier New" pitchFamily="49" charset="0"/>
              </a:rPr>
              <a:t>Освещение – ключевое понятие</a:t>
            </a:r>
            <a:r>
              <a:rPr lang="ru-RU" sz="1600" smtClean="0">
                <a:latin typeface="Courier New" pitchFamily="49" charset="0"/>
              </a:rPr>
              <a:t>. По возможности запечатлеваются те скоропреходящие оттенки, которые создает быстро меняющееся освещение.</a:t>
            </a:r>
          </a:p>
          <a:p>
            <a:pPr marL="182563" indent="-182563" eaLnBrk="1" hangingPunct="1">
              <a:lnSpc>
                <a:spcPct val="80000"/>
              </a:lnSpc>
              <a:buFontTx/>
              <a:buNone/>
            </a:pPr>
            <a:endParaRPr lang="ru-RU" sz="1600" smtClean="0">
              <a:latin typeface="Courier New" pitchFamily="49" charset="0"/>
            </a:endParaRPr>
          </a:p>
          <a:p>
            <a:pPr marL="182563" indent="-182563" eaLnBrk="1" hangingPunct="1">
              <a:lnSpc>
                <a:spcPct val="80000"/>
              </a:lnSpc>
              <a:buFontTx/>
              <a:buNone/>
            </a:pPr>
            <a:r>
              <a:rPr lang="ru-RU" sz="1600" smtClean="0">
                <a:latin typeface="Courier New" pitchFamily="49" charset="0"/>
              </a:rPr>
              <a:t>• </a:t>
            </a:r>
            <a:r>
              <a:rPr lang="ru-RU" sz="1600" b="1" smtClean="0">
                <a:latin typeface="Courier New" pitchFamily="49" charset="0"/>
              </a:rPr>
              <a:t>Работа на пленере</a:t>
            </a:r>
            <a:r>
              <a:rPr lang="ru-RU" sz="1600" smtClean="0">
                <a:latin typeface="Courier New" pitchFamily="49" charset="0"/>
              </a:rPr>
              <a:t> – открытом воздухе, а не в студии.</a:t>
            </a:r>
          </a:p>
          <a:p>
            <a:pPr marL="182563" indent="-182563" eaLnBrk="1" hangingPunct="1">
              <a:lnSpc>
                <a:spcPct val="80000"/>
              </a:lnSpc>
              <a:buFontTx/>
              <a:buNone/>
            </a:pPr>
            <a:endParaRPr lang="ru-RU" sz="1600" smtClean="0">
              <a:latin typeface="Courier New" pitchFamily="49" charset="0"/>
            </a:endParaRPr>
          </a:p>
          <a:p>
            <a:pPr marL="182563" indent="-182563" eaLnBrk="1" hangingPunct="1">
              <a:lnSpc>
                <a:spcPct val="80000"/>
              </a:lnSpc>
              <a:buFontTx/>
              <a:buNone/>
            </a:pPr>
            <a:r>
              <a:rPr lang="ru-RU" sz="1600" smtClean="0">
                <a:latin typeface="Courier New" pitchFamily="49" charset="0"/>
              </a:rPr>
              <a:t>• </a:t>
            </a:r>
            <a:r>
              <a:rPr lang="ru-RU" sz="1600" b="1" smtClean="0">
                <a:latin typeface="Courier New" pitchFamily="49" charset="0"/>
              </a:rPr>
              <a:t>Очень быстрая манера письма</a:t>
            </a:r>
            <a:r>
              <a:rPr lang="ru-RU" sz="1600" smtClean="0">
                <a:latin typeface="Courier New" pitchFamily="49" charset="0"/>
              </a:rPr>
              <a:t>. Такой метод изменил темпы их</a:t>
            </a:r>
          </a:p>
          <a:p>
            <a:pPr marL="182563" indent="-182563" eaLnBrk="1" hangingPunct="1">
              <a:lnSpc>
                <a:spcPct val="80000"/>
              </a:lnSpc>
              <a:buFontTx/>
              <a:buNone/>
            </a:pPr>
            <a:r>
              <a:rPr lang="ru-RU" sz="1600" smtClean="0">
                <a:latin typeface="Courier New" pitchFamily="49" charset="0"/>
              </a:rPr>
              <a:t>работы, писать надо было быстро. Следствием этого явилась</a:t>
            </a:r>
          </a:p>
          <a:p>
            <a:pPr marL="182563" indent="-182563" eaLnBrk="1" hangingPunct="1">
              <a:lnSpc>
                <a:spcPct val="80000"/>
              </a:lnSpc>
              <a:buFontTx/>
              <a:buNone/>
            </a:pPr>
            <a:r>
              <a:rPr lang="ru-RU" sz="1600" smtClean="0">
                <a:latin typeface="Courier New" pitchFamily="49" charset="0"/>
              </a:rPr>
              <a:t>подвижная импульсивная фактура их живописи.</a:t>
            </a:r>
          </a:p>
          <a:p>
            <a:pPr marL="182563" indent="-182563" eaLnBrk="1" hangingPunct="1">
              <a:lnSpc>
                <a:spcPct val="80000"/>
              </a:lnSpc>
              <a:buFontTx/>
              <a:buNone/>
            </a:pPr>
            <a:endParaRPr lang="ru-RU" sz="1600" smtClean="0">
              <a:latin typeface="Courier New" pitchFamily="49" charset="0"/>
            </a:endParaRPr>
          </a:p>
          <a:p>
            <a:pPr marL="182563" indent="-182563" eaLnBrk="1" hangingPunct="1">
              <a:lnSpc>
                <a:spcPct val="80000"/>
              </a:lnSpc>
              <a:buFontTx/>
              <a:buNone/>
            </a:pPr>
            <a:r>
              <a:rPr lang="ru-RU" sz="1600" smtClean="0">
                <a:latin typeface="Courier New" pitchFamily="49" charset="0"/>
              </a:rPr>
              <a:t>• </a:t>
            </a:r>
            <a:r>
              <a:rPr lang="ru-RU" sz="1600" b="1" smtClean="0">
                <a:latin typeface="Courier New" pitchFamily="49" charset="0"/>
              </a:rPr>
              <a:t>Влияние фотографии</a:t>
            </a:r>
            <a:r>
              <a:rPr lang="ru-RU" sz="1600" smtClean="0">
                <a:latin typeface="Courier New" pitchFamily="49" charset="0"/>
              </a:rPr>
              <a:t>. Взяли из фотографии — ускользающие, прежде не замечаемые жесты, новый ритм; новые точки зрения, крупный план</a:t>
            </a:r>
          </a:p>
          <a:p>
            <a:pPr marL="182563" indent="-182563" eaLnBrk="1" hangingPunct="1">
              <a:lnSpc>
                <a:spcPct val="80000"/>
              </a:lnSpc>
              <a:buFontTx/>
              <a:buNone/>
            </a:pPr>
            <a:endParaRPr lang="ru-RU" sz="1600" smtClean="0">
              <a:latin typeface="Courier New" pitchFamily="49" charset="0"/>
            </a:endParaRPr>
          </a:p>
          <a:p>
            <a:pPr marL="182563" indent="-182563" eaLnBrk="1" hangingPunct="1">
              <a:lnSpc>
                <a:spcPct val="80000"/>
              </a:lnSpc>
              <a:buFontTx/>
              <a:buNone/>
            </a:pPr>
            <a:r>
              <a:rPr lang="ru-RU" sz="1600" smtClean="0">
                <a:latin typeface="Courier New" pitchFamily="49" charset="0"/>
              </a:rPr>
              <a:t>• </a:t>
            </a:r>
            <a:r>
              <a:rPr lang="ru-RU" sz="1600" b="1" smtClean="0">
                <a:latin typeface="Courier New" pitchFamily="49" charset="0"/>
              </a:rPr>
              <a:t>Влияние японского искусства </a:t>
            </a:r>
            <a:r>
              <a:rPr lang="ru-RU" sz="1600" b="1" smtClean="0">
                <a:latin typeface="Courier New" pitchFamily="49" charset="0"/>
                <a:hlinkClick r:id="rId2" action="ppaction://hlinksldjump"/>
              </a:rPr>
              <a:t>(гравюра).</a:t>
            </a:r>
            <a:endParaRPr lang="ru-RU" sz="1600" b="1" smtClean="0"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японская гравюра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/>
          <a:lstStyle/>
          <a:p>
            <a:pPr eaLnBrk="1" hangingPunct="1"/>
            <a:r>
              <a:rPr lang="ru-RU" sz="3200" b="1" smtClean="0">
                <a:latin typeface="Courier New" pitchFamily="49" charset="0"/>
              </a:rPr>
              <a:t>Техника и метод импрессионистов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sz="1800" b="1" smtClean="0">
                <a:latin typeface="Courier New" pitchFamily="49" charset="0"/>
              </a:rPr>
              <a:t>Свет – </a:t>
            </a:r>
            <a:r>
              <a:rPr lang="ru-RU" sz="1800" smtClean="0">
                <a:latin typeface="Courier New" pitchFamily="49" charset="0"/>
              </a:rPr>
              <a:t>главный герой их живописи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Char char="Ш"/>
            </a:pPr>
            <a:r>
              <a:rPr lang="ru-RU" sz="1800" smtClean="0">
                <a:latin typeface="Courier New" pitchFamily="49" charset="0"/>
              </a:rPr>
              <a:t>Принцип «писать то, что видишь среди света и воздуха» - основа пленэрной живописи импрессионистов. 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Char char="Ш"/>
            </a:pPr>
            <a:r>
              <a:rPr lang="ru-RU" sz="1800" b="1" smtClean="0">
                <a:latin typeface="Courier New" pitchFamily="49" charset="0"/>
              </a:rPr>
              <a:t>Свет стал равноправен сюжету</a:t>
            </a:r>
            <a:r>
              <a:rPr lang="ru-RU" sz="1800" smtClean="0">
                <a:latin typeface="Courier New" pitchFamily="49" charset="0"/>
              </a:rPr>
              <a:t>. Из компонента изображения он превратился в предмет изображения. Пейзаж импрессиониста всегда показывает не только данную местность, но и данную местность в данном освещении.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ru-RU" sz="1800" b="1" smtClean="0">
              <a:latin typeface="Courier New" pitchFamily="49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AutoNum type="arabicPeriod" startAt="2"/>
            </a:pPr>
            <a:r>
              <a:rPr lang="ru-RU" sz="1800" b="1" smtClean="0">
                <a:latin typeface="Courier New" pitchFamily="49" charset="0"/>
              </a:rPr>
              <a:t>Асимметрия композиции</a:t>
            </a:r>
            <a:r>
              <a:rPr lang="ru-RU" sz="1800" smtClean="0">
                <a:latin typeface="Courier New" pitchFamily="49" charset="0"/>
              </a:rPr>
              <a:t>. 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Char char="Ш"/>
            </a:pPr>
            <a:r>
              <a:rPr lang="ru-RU" sz="1800" smtClean="0">
                <a:latin typeface="Courier New" pitchFamily="49" charset="0"/>
              </a:rPr>
              <a:t>Неожиданные точки зрения и сложные ракурсы. Децентрализация изображения, смещение композиционных осей, "произвольные" срезы частей композиции, предметов и фигур самой картины. 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Char char="Ш"/>
            </a:pPr>
            <a:r>
              <a:rPr lang="ru-RU" sz="1800" smtClean="0">
                <a:latin typeface="Courier New" pitchFamily="49" charset="0"/>
              </a:rPr>
              <a:t>Деталь может заслонять главное, отсутствие традиционного разделения на фон и основной предмет изображения.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800" smtClean="0">
              <a:latin typeface="Courier New" pitchFamily="49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AutoNum type="arabicPeriod" startAt="3"/>
            </a:pPr>
            <a:r>
              <a:rPr lang="ru-RU" sz="1800" b="1" smtClean="0">
                <a:latin typeface="Courier New" pitchFamily="49" charset="0"/>
              </a:rPr>
              <a:t>Картина как фрагмент натуры</a:t>
            </a:r>
            <a:r>
              <a:rPr lang="ru-RU" sz="1800" smtClean="0">
                <a:latin typeface="Courier New" pitchFamily="49" charset="0"/>
              </a:rPr>
              <a:t>, словно увиденного в окно или, по определению Дега, "подсмотренного через замочную скважину".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Техника и метод импрессионистов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218113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AutoNum type="arabicPeriod" startAt="4"/>
            </a:pPr>
            <a:r>
              <a:rPr lang="ru-RU" sz="1800" b="1" smtClean="0">
                <a:latin typeface="Courier New" pitchFamily="49" charset="0"/>
              </a:rPr>
              <a:t>Нет предварительного рисунка</a:t>
            </a:r>
            <a:r>
              <a:rPr lang="ru-RU" sz="1800" smtClean="0">
                <a:latin typeface="Courier New" pitchFamily="49" charset="0"/>
              </a:rPr>
              <a:t>. 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Char char="Ш"/>
            </a:pPr>
            <a:r>
              <a:rPr lang="ru-RU" sz="1800" smtClean="0">
                <a:latin typeface="Courier New" pitchFamily="49" charset="0"/>
              </a:rPr>
              <a:t>Контурный рисунок, как и светотень, </a:t>
            </a:r>
            <a:r>
              <a:rPr lang="ru-RU" sz="1800" b="1" smtClean="0">
                <a:latin typeface="Courier New" pitchFamily="49" charset="0"/>
              </a:rPr>
              <a:t>отсутствует</a:t>
            </a:r>
            <a:r>
              <a:rPr lang="ru-RU" sz="1800" smtClean="0">
                <a:latin typeface="Courier New" pitchFamily="49" charset="0"/>
              </a:rPr>
              <a:t>;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Char char="Ш"/>
            </a:pPr>
            <a:r>
              <a:rPr lang="ru-RU" sz="1800" smtClean="0">
                <a:latin typeface="Courier New" pitchFamily="49" charset="0"/>
              </a:rPr>
              <a:t>глубина не передаётся перспективой, 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800" smtClean="0">
              <a:latin typeface="Courier New" pitchFamily="49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 startAt="5"/>
            </a:pPr>
            <a:r>
              <a:rPr lang="ru-RU" sz="1800" b="1" smtClean="0">
                <a:latin typeface="Courier New" pitchFamily="49" charset="0"/>
              </a:rPr>
              <a:t>Преимущество живым цветам солнечного спектра</a:t>
            </a:r>
            <a:r>
              <a:rPr lang="ru-RU" sz="1800" smtClean="0">
                <a:latin typeface="Courier New" pitchFamily="49" charset="0"/>
              </a:rPr>
              <a:t>. 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Char char="Ш"/>
            </a:pPr>
            <a:r>
              <a:rPr lang="ru-RU" sz="1800" smtClean="0">
                <a:latin typeface="Courier New" pitchFamily="49" charset="0"/>
              </a:rPr>
              <a:t>Чёрные, коричневые и серые цветовые тона в общем игнорируются, не включаются в палитру.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800" smtClean="0">
              <a:latin typeface="Courier New" pitchFamily="49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 startAt="6"/>
            </a:pPr>
            <a:r>
              <a:rPr lang="ru-RU" sz="1800" b="1" smtClean="0">
                <a:latin typeface="Courier New" pitchFamily="49" charset="0"/>
              </a:rPr>
              <a:t>Разложение сложных тонов на чистые цвета.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Char char="Ш"/>
            </a:pPr>
            <a:r>
              <a:rPr lang="ru-RU" sz="1800" smtClean="0">
                <a:latin typeface="Courier New" pitchFamily="49" charset="0"/>
              </a:rPr>
              <a:t>Чистые цвета часто кладутся на холст без предварительного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ru-RU" sz="1800" smtClean="0">
                <a:latin typeface="Courier New" pitchFamily="49" charset="0"/>
              </a:rPr>
              <a:t>смешивания на палитре и воспринимаются зрителем согласно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ru-RU" sz="1800" b="1" smtClean="0">
                <a:latin typeface="Courier New" pitchFamily="49" charset="0"/>
              </a:rPr>
              <a:t>системе оптического смешения;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ru-RU" sz="1800" b="1" smtClean="0">
              <a:latin typeface="Courier New" pitchFamily="49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AutoNum type="arabicPeriod" startAt="7"/>
            </a:pPr>
            <a:r>
              <a:rPr lang="ru-RU" sz="1800" b="1" smtClean="0">
                <a:latin typeface="Courier New" pitchFamily="49" charset="0"/>
              </a:rPr>
              <a:t>Мазки разнообразной формы</a:t>
            </a:r>
            <a:r>
              <a:rPr lang="ru-RU" sz="1800" smtClean="0">
                <a:latin typeface="Courier New" pitchFamily="49" charset="0"/>
              </a:rPr>
              <a:t>. 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Char char="Ш"/>
            </a:pPr>
            <a:r>
              <a:rPr lang="ru-RU" sz="1800" smtClean="0">
                <a:latin typeface="Courier New" pitchFamily="49" charset="0"/>
              </a:rPr>
              <a:t>Цветные прикосновения дробятся, рассыпаются на  многочисленные «запятые», нанесённые одни возле других. Жидкие, свободные, пастозные мазки придают рельефность красочного слоя.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1021</Words>
  <Application>Microsoft Office PowerPoint</Application>
  <PresentationFormat>Экран (4:3)</PresentationFormat>
  <Paragraphs>134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</vt:lpstr>
      <vt:lpstr>Calibri</vt:lpstr>
      <vt:lpstr>Courier New</vt:lpstr>
      <vt:lpstr>Wingdings</vt:lpstr>
      <vt:lpstr>Оформление по умолчанию</vt:lpstr>
      <vt:lpstr>Слайд 1</vt:lpstr>
      <vt:lpstr>Импрессионисты</vt:lpstr>
      <vt:lpstr>Начало импрессионизма</vt:lpstr>
      <vt:lpstr>Слайд 4</vt:lpstr>
      <vt:lpstr>Французский импрессионизм</vt:lpstr>
      <vt:lpstr>Французский импрессионизм</vt:lpstr>
      <vt:lpstr>Слайд 7</vt:lpstr>
      <vt:lpstr>Техника и метод импрессионистов</vt:lpstr>
      <vt:lpstr>Техника и метод импрессионистов</vt:lpstr>
      <vt:lpstr>Эдуард Мане</vt:lpstr>
      <vt:lpstr>Слайд 11</vt:lpstr>
      <vt:lpstr>Слайд 12</vt:lpstr>
      <vt:lpstr>Слайд 13</vt:lpstr>
      <vt:lpstr>Клод Моне</vt:lpstr>
      <vt:lpstr>Слайд 15</vt:lpstr>
      <vt:lpstr>Слайд 16</vt:lpstr>
      <vt:lpstr>Слайд 17</vt:lpstr>
      <vt:lpstr>Камилл Писсарро</vt:lpstr>
      <vt:lpstr>Слайд 19</vt:lpstr>
      <vt:lpstr>Слайд 20</vt:lpstr>
      <vt:lpstr>Слайд 21</vt:lpstr>
      <vt:lpstr>Слайд 22</vt:lpstr>
      <vt:lpstr>Огюст Ренуар</vt:lpstr>
      <vt:lpstr>Слайд 24</vt:lpstr>
      <vt:lpstr>Слайд 25</vt:lpstr>
      <vt:lpstr>Слайд 26</vt:lpstr>
      <vt:lpstr>Эдгар Дега</vt:lpstr>
      <vt:lpstr>Слайд 28</vt:lpstr>
      <vt:lpstr>Слайд 29</vt:lpstr>
      <vt:lpstr>Слайд 30</vt:lpstr>
    </vt:vector>
  </TitlesOfParts>
  <Company>МОУ "Дружногорская СОШ"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Teacher</dc:creator>
  <cp:lastModifiedBy>user</cp:lastModifiedBy>
  <cp:revision>4</cp:revision>
  <dcterms:created xsi:type="dcterms:W3CDTF">2010-02-15T12:57:21Z</dcterms:created>
  <dcterms:modified xsi:type="dcterms:W3CDTF">2014-03-23T13:33:07Z</dcterms:modified>
</cp:coreProperties>
</file>